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</p:sldMasterIdLst>
  <p:notesMasterIdLst>
    <p:notesMasterId r:id="rId18"/>
  </p:notesMasterIdLst>
  <p:sldIdLst>
    <p:sldId id="276" r:id="rId2"/>
    <p:sldId id="266" r:id="rId3"/>
    <p:sldId id="296" r:id="rId4"/>
    <p:sldId id="299" r:id="rId5"/>
    <p:sldId id="300" r:id="rId6"/>
    <p:sldId id="306" r:id="rId7"/>
    <p:sldId id="307" r:id="rId8"/>
    <p:sldId id="302" r:id="rId9"/>
    <p:sldId id="301" r:id="rId10"/>
    <p:sldId id="270" r:id="rId11"/>
    <p:sldId id="308" r:id="rId12"/>
    <p:sldId id="309" r:id="rId13"/>
    <p:sldId id="284" r:id="rId14"/>
    <p:sldId id="310" r:id="rId15"/>
    <p:sldId id="273" r:id="rId16"/>
    <p:sldId id="311" r:id="rId17"/>
  </p:sldIdLst>
  <p:sldSz cx="9144000" cy="5148263"/>
  <p:notesSz cx="9144000" cy="6858000"/>
  <p:embeddedFontLst>
    <p:embeddedFont>
      <p:font typeface="Barlow Condensed Medium" panose="00000606000000000000" pitchFamily="2" charset="0"/>
      <p:regular r:id="rId19"/>
      <p: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Verdana Bold" panose="020B0804030504040204" pitchFamily="34" charset="0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5F5F5"/>
    <a:srgbClr val="F0F0F0"/>
    <a:srgbClr val="DADEE5"/>
    <a:srgbClr val="333F48"/>
    <a:srgbClr val="0056A9"/>
    <a:srgbClr val="5F0F40"/>
    <a:srgbClr val="D90D0D"/>
    <a:srgbClr val="EBEBEB"/>
    <a:srgbClr val="002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C2ABB-A6EB-4861-8AC1-1E8D9E730ABA}" v="8" dt="2026-03-06T16:47:50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8" autoAdjust="0"/>
  </p:normalViewPr>
  <p:slideViewPr>
    <p:cSldViewPr snapToGrid="0">
      <p:cViewPr>
        <p:scale>
          <a:sx n="100" d="100"/>
          <a:sy n="100" d="100"/>
        </p:scale>
        <p:origin x="328" y="3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3" Type="http://schemas.openxmlformats.org/officeDocument/2006/relationships/slide" Target="slides/slide6.xml"/><Relationship Id="rId7" Type="http://schemas.openxmlformats.org/officeDocument/2006/relationships/slide" Target="slides/slide10.xml"/><Relationship Id="rId12" Type="http://schemas.openxmlformats.org/officeDocument/2006/relationships/slide" Target="slides/slide15.xml"/><Relationship Id="rId2" Type="http://schemas.openxmlformats.org/officeDocument/2006/relationships/slide" Target="slides/slide5.xml"/><Relationship Id="rId1" Type="http://schemas.openxmlformats.org/officeDocument/2006/relationships/slide" Target="slides/slide2.xml"/><Relationship Id="rId6" Type="http://schemas.openxmlformats.org/officeDocument/2006/relationships/slide" Target="slides/slide9.xml"/><Relationship Id="rId11" Type="http://schemas.openxmlformats.org/officeDocument/2006/relationships/slide" Target="slides/slide14.xml"/><Relationship Id="rId5" Type="http://schemas.openxmlformats.org/officeDocument/2006/relationships/slide" Target="slides/slide8.xml"/><Relationship Id="rId10" Type="http://schemas.openxmlformats.org/officeDocument/2006/relationships/slide" Target="slides/slide13.xml"/><Relationship Id="rId4" Type="http://schemas.openxmlformats.org/officeDocument/2006/relationships/slide" Target="slides/slide7.xml"/><Relationship Id="rId9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Harris" userId="fed8e2bd-5fc2-4393-91c2-88fb09ee8e30" providerId="ADAL" clId="{5BBA32C4-3D0A-444D-9974-BCF1D0708BDA}"/>
    <pc:docChg chg="undo custSel addSld delSld modSld">
      <pc:chgData name="Samantha Harris" userId="fed8e2bd-5fc2-4393-91c2-88fb09ee8e30" providerId="ADAL" clId="{5BBA32C4-3D0A-444D-9974-BCF1D0708BDA}" dt="2026-01-21T23:17:36.800" v="1266" actId="20577"/>
      <pc:docMkLst>
        <pc:docMk/>
      </pc:docMkLst>
      <pc:sldChg chg="modSp mod">
        <pc:chgData name="Samantha Harris" userId="fed8e2bd-5fc2-4393-91c2-88fb09ee8e30" providerId="ADAL" clId="{5BBA32C4-3D0A-444D-9974-BCF1D0708BDA}" dt="2026-01-21T23:17:36.800" v="1266" actId="20577"/>
        <pc:sldMkLst>
          <pc:docMk/>
          <pc:sldMk cId="862066343" sldId="266"/>
        </pc:sldMkLst>
      </pc:sldChg>
      <pc:sldChg chg="addSp delSp modSp mod">
        <pc:chgData name="Samantha Harris" userId="fed8e2bd-5fc2-4393-91c2-88fb09ee8e30" providerId="ADAL" clId="{5BBA32C4-3D0A-444D-9974-BCF1D0708BDA}" dt="2026-01-21T23:11:44.508" v="929" actId="20577"/>
        <pc:sldMkLst>
          <pc:docMk/>
          <pc:sldMk cId="3417146183" sldId="270"/>
        </pc:sldMkLst>
      </pc:sldChg>
      <pc:sldChg chg="modSp mod">
        <pc:chgData name="Samantha Harris" userId="fed8e2bd-5fc2-4393-91c2-88fb09ee8e30" providerId="ADAL" clId="{5BBA32C4-3D0A-444D-9974-BCF1D0708BDA}" dt="2026-01-21T22:49:36.375" v="632" actId="20577"/>
        <pc:sldMkLst>
          <pc:docMk/>
          <pc:sldMk cId="763679367" sldId="273"/>
        </pc:sldMkLst>
      </pc:sldChg>
      <pc:sldChg chg="del">
        <pc:chgData name="Samantha Harris" userId="fed8e2bd-5fc2-4393-91c2-88fb09ee8e30" providerId="ADAL" clId="{5BBA32C4-3D0A-444D-9974-BCF1D0708BDA}" dt="2026-01-21T23:12:08.221" v="950" actId="2696"/>
        <pc:sldMkLst>
          <pc:docMk/>
          <pc:sldMk cId="143021553" sldId="274"/>
        </pc:sldMkLst>
      </pc:sldChg>
      <pc:sldChg chg="del">
        <pc:chgData name="Samantha Harris" userId="fed8e2bd-5fc2-4393-91c2-88fb09ee8e30" providerId="ADAL" clId="{5BBA32C4-3D0A-444D-9974-BCF1D0708BDA}" dt="2026-01-21T22:42:49.792" v="0" actId="2696"/>
        <pc:sldMkLst>
          <pc:docMk/>
          <pc:sldMk cId="91021415" sldId="282"/>
        </pc:sldMkLst>
      </pc:sldChg>
      <pc:sldChg chg="del">
        <pc:chgData name="Samantha Harris" userId="fed8e2bd-5fc2-4393-91c2-88fb09ee8e30" providerId="ADAL" clId="{5BBA32C4-3D0A-444D-9974-BCF1D0708BDA}" dt="2026-01-21T22:43:04.490" v="1" actId="47"/>
        <pc:sldMkLst>
          <pc:docMk/>
          <pc:sldMk cId="865157058" sldId="285"/>
        </pc:sldMkLst>
      </pc:sldChg>
      <pc:sldChg chg="del">
        <pc:chgData name="Samantha Harris" userId="fed8e2bd-5fc2-4393-91c2-88fb09ee8e30" providerId="ADAL" clId="{5BBA32C4-3D0A-444D-9974-BCF1D0708BDA}" dt="2026-01-21T23:12:10.037" v="951" actId="2696"/>
        <pc:sldMkLst>
          <pc:docMk/>
          <pc:sldMk cId="449950741" sldId="297"/>
        </pc:sldMkLst>
      </pc:sldChg>
      <pc:sldChg chg="del">
        <pc:chgData name="Samantha Harris" userId="fed8e2bd-5fc2-4393-91c2-88fb09ee8e30" providerId="ADAL" clId="{5BBA32C4-3D0A-444D-9974-BCF1D0708BDA}" dt="2026-01-21T23:12:11.673" v="952" actId="2696"/>
        <pc:sldMkLst>
          <pc:docMk/>
          <pc:sldMk cId="2792935261" sldId="298"/>
        </pc:sldMkLst>
      </pc:sldChg>
      <pc:sldChg chg="addSp delSp modSp mod">
        <pc:chgData name="Samantha Harris" userId="fed8e2bd-5fc2-4393-91c2-88fb09ee8e30" providerId="ADAL" clId="{5BBA32C4-3D0A-444D-9974-BCF1D0708BDA}" dt="2026-01-21T23:11:48.666" v="934" actId="20577"/>
        <pc:sldMkLst>
          <pc:docMk/>
          <pc:sldMk cId="2777466344" sldId="301"/>
        </pc:sldMkLst>
      </pc:sldChg>
      <pc:sldChg chg="addSp delSp modSp mod">
        <pc:chgData name="Samantha Harris" userId="fed8e2bd-5fc2-4393-91c2-88fb09ee8e30" providerId="ADAL" clId="{5BBA32C4-3D0A-444D-9974-BCF1D0708BDA}" dt="2026-01-21T23:11:52.964" v="939" actId="20577"/>
        <pc:sldMkLst>
          <pc:docMk/>
          <pc:sldMk cId="3205706022" sldId="302"/>
        </pc:sldMkLst>
      </pc:sldChg>
      <pc:sldChg chg="modSp mod">
        <pc:chgData name="Samantha Harris" userId="fed8e2bd-5fc2-4393-91c2-88fb09ee8e30" providerId="ADAL" clId="{5BBA32C4-3D0A-444D-9974-BCF1D0708BDA}" dt="2026-01-21T23:12:00.897" v="949" actId="20577"/>
        <pc:sldMkLst>
          <pc:docMk/>
          <pc:sldMk cId="944220644" sldId="306"/>
        </pc:sldMkLst>
      </pc:sldChg>
      <pc:sldChg chg="modSp mod">
        <pc:chgData name="Samantha Harris" userId="fed8e2bd-5fc2-4393-91c2-88fb09ee8e30" providerId="ADAL" clId="{5BBA32C4-3D0A-444D-9974-BCF1D0708BDA}" dt="2026-01-21T23:11:56.917" v="944" actId="20577"/>
        <pc:sldMkLst>
          <pc:docMk/>
          <pc:sldMk cId="2902780866" sldId="307"/>
        </pc:sldMkLst>
      </pc:sldChg>
      <pc:sldChg chg="addSp delSp modSp mod">
        <pc:chgData name="Samantha Harris" userId="fed8e2bd-5fc2-4393-91c2-88fb09ee8e30" providerId="ADAL" clId="{5BBA32C4-3D0A-444D-9974-BCF1D0708BDA}" dt="2026-01-21T23:11:40.947" v="924" actId="20577"/>
        <pc:sldMkLst>
          <pc:docMk/>
          <pc:sldMk cId="2850004617" sldId="308"/>
        </pc:sldMkLst>
      </pc:sldChg>
      <pc:sldChg chg="addSp delSp modSp mod">
        <pc:chgData name="Samantha Harris" userId="fed8e2bd-5fc2-4393-91c2-88fb09ee8e30" providerId="ADAL" clId="{5BBA32C4-3D0A-444D-9974-BCF1D0708BDA}" dt="2026-01-21T23:11:35.547" v="919" actId="20577"/>
        <pc:sldMkLst>
          <pc:docMk/>
          <pc:sldMk cId="1735355773" sldId="309"/>
        </pc:sldMkLst>
      </pc:sldChg>
      <pc:sldChg chg="addSp delSp modSp add mod">
        <pc:chgData name="Samantha Harris" userId="fed8e2bd-5fc2-4393-91c2-88fb09ee8e30" providerId="ADAL" clId="{5BBA32C4-3D0A-444D-9974-BCF1D0708BDA}" dt="2026-01-21T22:50:50.918" v="665" actId="20577"/>
        <pc:sldMkLst>
          <pc:docMk/>
          <pc:sldMk cId="48847305" sldId="310"/>
        </pc:sldMkLst>
      </pc:sldChg>
    </pc:docChg>
  </pc:docChgLst>
  <pc:docChgLst>
    <pc:chgData name="Chaitanya Desai" userId="2f5b179b-c55b-423f-82ab-4c115040a918" providerId="ADAL" clId="{E7D787D2-C56D-45FC-BAC0-911CFCBA41FB}"/>
    <pc:docChg chg="custSel addSld modSld sldOrd">
      <pc:chgData name="Chaitanya Desai" userId="2f5b179b-c55b-423f-82ab-4c115040a918" providerId="ADAL" clId="{E7D787D2-C56D-45FC-BAC0-911CFCBA41FB}" dt="2026-03-06T16:48:55.944" v="174" actId="122"/>
      <pc:docMkLst>
        <pc:docMk/>
      </pc:docMkLst>
      <pc:sldChg chg="modSp mod">
        <pc:chgData name="Chaitanya Desai" userId="2f5b179b-c55b-423f-82ab-4c115040a918" providerId="ADAL" clId="{E7D787D2-C56D-45FC-BAC0-911CFCBA41FB}" dt="2026-03-06T16:04:18.668" v="38" actId="20577"/>
        <pc:sldMkLst>
          <pc:docMk/>
          <pc:sldMk cId="862066343" sldId="266"/>
        </pc:sldMkLst>
        <pc:spChg chg="mod">
          <ac:chgData name="Chaitanya Desai" userId="2f5b179b-c55b-423f-82ab-4c115040a918" providerId="ADAL" clId="{E7D787D2-C56D-45FC-BAC0-911CFCBA41FB}" dt="2026-03-06T16:04:18.668" v="38" actId="20577"/>
          <ac:spMkLst>
            <pc:docMk/>
            <pc:sldMk cId="862066343" sldId="266"/>
            <ac:spMk id="3" creationId="{C00CC329-869A-654B-4190-269BE320A582}"/>
          </ac:spMkLst>
        </pc:spChg>
      </pc:sldChg>
      <pc:sldChg chg="ord">
        <pc:chgData name="Chaitanya Desai" userId="2f5b179b-c55b-423f-82ab-4c115040a918" providerId="ADAL" clId="{E7D787D2-C56D-45FC-BAC0-911CFCBA41FB}" dt="2026-03-06T16:04:36.140" v="40"/>
        <pc:sldMkLst>
          <pc:docMk/>
          <pc:sldMk cId="763679367" sldId="273"/>
        </pc:sldMkLst>
      </pc:sldChg>
      <pc:sldChg chg="addSp delSp modSp mod">
        <pc:chgData name="Chaitanya Desai" userId="2f5b179b-c55b-423f-82ab-4c115040a918" providerId="ADAL" clId="{E7D787D2-C56D-45FC-BAC0-911CFCBA41FB}" dt="2026-03-06T16:04:57.211" v="42" actId="478"/>
        <pc:sldMkLst>
          <pc:docMk/>
          <pc:sldMk cId="979058141" sldId="276"/>
        </pc:sldMkLst>
        <pc:spChg chg="del">
          <ac:chgData name="Chaitanya Desai" userId="2f5b179b-c55b-423f-82ab-4c115040a918" providerId="ADAL" clId="{E7D787D2-C56D-45FC-BAC0-911CFCBA41FB}" dt="2026-03-06T16:04:54.504" v="41" actId="478"/>
          <ac:spMkLst>
            <pc:docMk/>
            <pc:sldMk cId="979058141" sldId="276"/>
            <ac:spMk id="3" creationId="{197FC294-5FAA-F03F-0D84-49DBEA0C6D53}"/>
          </ac:spMkLst>
        </pc:spChg>
        <pc:spChg chg="add del mod">
          <ac:chgData name="Chaitanya Desai" userId="2f5b179b-c55b-423f-82ab-4c115040a918" providerId="ADAL" clId="{E7D787D2-C56D-45FC-BAC0-911CFCBA41FB}" dt="2026-03-06T16:04:57.211" v="42" actId="478"/>
          <ac:spMkLst>
            <pc:docMk/>
            <pc:sldMk cId="979058141" sldId="276"/>
            <ac:spMk id="5" creationId="{1536755B-931D-C65D-5090-5A396442A728}"/>
          </ac:spMkLst>
        </pc:spChg>
      </pc:sldChg>
      <pc:sldChg chg="modSp mod">
        <pc:chgData name="Chaitanya Desai" userId="2f5b179b-c55b-423f-82ab-4c115040a918" providerId="ADAL" clId="{E7D787D2-C56D-45FC-BAC0-911CFCBA41FB}" dt="2026-03-06T16:07:00.430" v="43" actId="1038"/>
        <pc:sldMkLst>
          <pc:docMk/>
          <pc:sldMk cId="1460819668" sldId="300"/>
        </pc:sldMkLst>
        <pc:spChg chg="mod">
          <ac:chgData name="Chaitanya Desai" userId="2f5b179b-c55b-423f-82ab-4c115040a918" providerId="ADAL" clId="{E7D787D2-C56D-45FC-BAC0-911CFCBA41FB}" dt="2026-03-06T16:07:00.430" v="43" actId="1038"/>
          <ac:spMkLst>
            <pc:docMk/>
            <pc:sldMk cId="1460819668" sldId="300"/>
            <ac:spMk id="3" creationId="{E8C5B77B-9828-37B5-8D5C-38E43F39EAED}"/>
          </ac:spMkLst>
        </pc:spChg>
      </pc:sldChg>
      <pc:sldChg chg="addSp delSp modSp new mod modClrScheme chgLayout">
        <pc:chgData name="Chaitanya Desai" userId="2f5b179b-c55b-423f-82ab-4c115040a918" providerId="ADAL" clId="{E7D787D2-C56D-45FC-BAC0-911CFCBA41FB}" dt="2026-03-06T16:48:55.944" v="174" actId="122"/>
        <pc:sldMkLst>
          <pc:docMk/>
          <pc:sldMk cId="3537975810" sldId="311"/>
        </pc:sldMkLst>
        <pc:spChg chg="del mod ord">
          <ac:chgData name="Chaitanya Desai" userId="2f5b179b-c55b-423f-82ab-4c115040a918" providerId="ADAL" clId="{E7D787D2-C56D-45FC-BAC0-911CFCBA41FB}" dt="2026-03-06T16:44:40.373" v="45" actId="700"/>
          <ac:spMkLst>
            <pc:docMk/>
            <pc:sldMk cId="3537975810" sldId="311"/>
            <ac:spMk id="2" creationId="{F9F5BAD5-D7DD-9E8F-1A51-58B67CB1A3EA}"/>
          </ac:spMkLst>
        </pc:spChg>
        <pc:spChg chg="del">
          <ac:chgData name="Chaitanya Desai" userId="2f5b179b-c55b-423f-82ab-4c115040a918" providerId="ADAL" clId="{E7D787D2-C56D-45FC-BAC0-911CFCBA41FB}" dt="2026-03-06T16:44:40.373" v="45" actId="700"/>
          <ac:spMkLst>
            <pc:docMk/>
            <pc:sldMk cId="3537975810" sldId="311"/>
            <ac:spMk id="3" creationId="{F3013769-58A3-A406-8587-D2C1EB29E963}"/>
          </ac:spMkLst>
        </pc:spChg>
        <pc:spChg chg="add del mod ord">
          <ac:chgData name="Chaitanya Desai" userId="2f5b179b-c55b-423f-82ab-4c115040a918" providerId="ADAL" clId="{E7D787D2-C56D-45FC-BAC0-911CFCBA41FB}" dt="2026-03-06T16:45:09.959" v="46" actId="26606"/>
          <ac:spMkLst>
            <pc:docMk/>
            <pc:sldMk cId="3537975810" sldId="311"/>
            <ac:spMk id="4" creationId="{25155CE1-7315-7173-106C-4034C0061AC1}"/>
          </ac:spMkLst>
        </pc:spChg>
        <pc:spChg chg="add mod">
          <ac:chgData name="Chaitanya Desai" userId="2f5b179b-c55b-423f-82ab-4c115040a918" providerId="ADAL" clId="{E7D787D2-C56D-45FC-BAC0-911CFCBA41FB}" dt="2026-03-06T16:45:26.348" v="58" actId="20577"/>
          <ac:spMkLst>
            <pc:docMk/>
            <pc:sldMk cId="3537975810" sldId="311"/>
            <ac:spMk id="9" creationId="{C1E068CE-5512-6A6B-1CF4-A34F9A959DE2}"/>
          </ac:spMkLst>
        </pc:spChg>
        <pc:spChg chg="add mod">
          <ac:chgData name="Chaitanya Desai" userId="2f5b179b-c55b-423f-82ab-4c115040a918" providerId="ADAL" clId="{E7D787D2-C56D-45FC-BAC0-911CFCBA41FB}" dt="2026-03-06T16:48:55.944" v="174" actId="122"/>
          <ac:spMkLst>
            <pc:docMk/>
            <pc:sldMk cId="3537975810" sldId="311"/>
            <ac:spMk id="11" creationId="{ED3FEB4E-4597-3A6A-62E3-8E00DB78B1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53D49-0DDC-344E-AB77-B58226DB14F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C783B-4AC7-F543-9503-53DDD025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5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14AA4-436D-6C64-B544-ADC317BC64F4}"/>
              </a:ext>
            </a:extLst>
          </p:cNvPr>
          <p:cNvSpPr>
            <a:spLocks/>
          </p:cNvSpPr>
          <p:nvPr userDrawn="1"/>
        </p:nvSpPr>
        <p:spPr>
          <a:xfrm>
            <a:off x="-9145" y="3719938"/>
            <a:ext cx="9162288" cy="1436049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039737"/>
            <a:ext cx="6665976" cy="47570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37122"/>
            <a:ext cx="6665976" cy="228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Texas Department of Transportation logo">
            <a:extLst>
              <a:ext uri="{FF2B5EF4-FFF2-40B4-BE49-F238E27FC236}">
                <a16:creationId xmlns:a16="http://schemas.microsoft.com/office/drawing/2014/main" id="{4BA7821B-A887-DC06-2115-588BAB4C7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42" y="3977239"/>
            <a:ext cx="968319" cy="6259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A73D4-6F66-7F18-E5F2-004660395239}"/>
              </a:ext>
            </a:extLst>
          </p:cNvPr>
          <p:cNvSpPr txBox="1">
            <a:spLocks/>
          </p:cNvSpPr>
          <p:nvPr userDrawn="1"/>
        </p:nvSpPr>
        <p:spPr>
          <a:xfrm>
            <a:off x="6648628" y="4670086"/>
            <a:ext cx="2038172" cy="228600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3753AA7-ABEA-4893-80DA-F7DBAF2E4759}" type="datetime1">
              <a:rPr lang="en-US" sz="160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3/6/2026</a:t>
            </a:fld>
            <a:endParaRPr lang="en-US" sz="1600" dirty="0">
              <a:solidFill>
                <a:srgbClr val="BCE7FD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AF199-AE96-F9A3-21D5-1A4B51244BDC}"/>
              </a:ext>
            </a:extLst>
          </p:cNvPr>
          <p:cNvCxnSpPr>
            <a:cxnSpLocks/>
          </p:cNvCxnSpPr>
          <p:nvPr userDrawn="1"/>
        </p:nvCxnSpPr>
        <p:spPr>
          <a:xfrm>
            <a:off x="-9144" y="3719938"/>
            <a:ext cx="9162288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97D681-6979-610D-1988-DD74379054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525" y="-9144"/>
            <a:ext cx="9163050" cy="37124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54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an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14AA4-436D-6C64-B544-ADC317BC64F4}"/>
              </a:ext>
            </a:extLst>
          </p:cNvPr>
          <p:cNvSpPr>
            <a:spLocks/>
          </p:cNvSpPr>
          <p:nvPr userDrawn="1"/>
        </p:nvSpPr>
        <p:spPr>
          <a:xfrm>
            <a:off x="-9145" y="3719938"/>
            <a:ext cx="9162288" cy="1436049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AF199-AE96-F9A3-21D5-1A4B51244BDC}"/>
              </a:ext>
            </a:extLst>
          </p:cNvPr>
          <p:cNvCxnSpPr>
            <a:cxnSpLocks/>
          </p:cNvCxnSpPr>
          <p:nvPr userDrawn="1"/>
        </p:nvCxnSpPr>
        <p:spPr>
          <a:xfrm>
            <a:off x="-9144" y="3719938"/>
            <a:ext cx="9162288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014216"/>
            <a:ext cx="6665976" cy="84124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Texas Department of Transportation logo">
            <a:extLst>
              <a:ext uri="{FF2B5EF4-FFF2-40B4-BE49-F238E27FC236}">
                <a16:creationId xmlns:a16="http://schemas.microsoft.com/office/drawing/2014/main" id="{4BA7821B-A887-DC06-2115-588BAB4C7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42" y="3977239"/>
            <a:ext cx="968319" cy="625984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593ED4F-ECDC-36E8-7E33-54BD57010E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525" y="-9144"/>
            <a:ext cx="9163050" cy="37124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D9E2FB0-E279-9C0A-D398-311B32EC824A}"/>
              </a:ext>
            </a:extLst>
          </p:cNvPr>
          <p:cNvSpPr txBox="1">
            <a:spLocks/>
          </p:cNvSpPr>
          <p:nvPr userDrawn="1"/>
        </p:nvSpPr>
        <p:spPr>
          <a:xfrm>
            <a:off x="6648628" y="4670086"/>
            <a:ext cx="2038172" cy="228600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B5DAD-BFF8-44B3-A078-08B862131A9F}" type="datetime1">
              <a:rPr lang="en-US" sz="160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3/6/2026</a:t>
            </a:fld>
            <a:endParaRPr lang="en-US" sz="1600" dirty="0">
              <a:solidFill>
                <a:srgbClr val="BCE7F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10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B9F2E4-EBAA-496A-3A84-89E9137EF31E}"/>
              </a:ext>
            </a:extLst>
          </p:cNvPr>
          <p:cNvSpPr>
            <a:spLocks/>
          </p:cNvSpPr>
          <p:nvPr userDrawn="1"/>
        </p:nvSpPr>
        <p:spPr>
          <a:xfrm>
            <a:off x="-9145" y="-9144"/>
            <a:ext cx="9162288" cy="5166360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C8299-F83F-D714-FFDE-A89D5626D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144" y="0"/>
            <a:ext cx="9162288" cy="515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C91761-A700-7455-06A4-7D583C75D31C}"/>
              </a:ext>
            </a:extLst>
          </p:cNvPr>
          <p:cNvCxnSpPr>
            <a:cxnSpLocks/>
          </p:cNvCxnSpPr>
          <p:nvPr userDrawn="1"/>
        </p:nvCxnSpPr>
        <p:spPr>
          <a:xfrm>
            <a:off x="-9145" y="14988"/>
            <a:ext cx="9162288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as Department of Transportation logo">
            <a:extLst>
              <a:ext uri="{FF2B5EF4-FFF2-40B4-BE49-F238E27FC236}">
                <a16:creationId xmlns:a16="http://schemas.microsoft.com/office/drawing/2014/main" id="{704EF006-A913-6084-A2A7-66E199F44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" y="628703"/>
            <a:ext cx="968319" cy="62598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D5C73F3-3B2E-2FDA-8150-8AE80181A778}"/>
              </a:ext>
            </a:extLst>
          </p:cNvPr>
          <p:cNvSpPr txBox="1">
            <a:spLocks/>
          </p:cNvSpPr>
          <p:nvPr userDrawn="1"/>
        </p:nvSpPr>
        <p:spPr>
          <a:xfrm>
            <a:off x="6413619" y="721152"/>
            <a:ext cx="2093837" cy="27015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061306-FB16-4496-8834-8E0620C41829}" type="datetime1">
              <a:rPr lang="en-US" sz="16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3/6/2026</a:t>
            </a:fld>
            <a:endParaRPr lang="en-US" sz="1600" dirty="0">
              <a:solidFill>
                <a:srgbClr val="BCE7FD"/>
              </a:solidFill>
              <a:latin typeface="Barlow Condensed Medium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1618487"/>
            <a:ext cx="7863840" cy="171657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3405433"/>
            <a:ext cx="786384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9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6968"/>
            <a:ext cx="8229600" cy="29488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209"/>
            <a:ext cx="8229600" cy="3190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sz="1600"/>
            </a:lvl1pPr>
            <a:lvl2pPr marL="512064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/>
            </a:lvl2pPr>
            <a:lvl3pPr marL="85725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3pPr>
            <a:lvl4pPr marL="120015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/>
            </a:lvl4pPr>
            <a:lvl5pPr marL="154305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1FDFD-1E7F-4D38-B5E5-FEC4D4109758}"/>
              </a:ext>
            </a:extLst>
          </p:cNvPr>
          <p:cNvSpPr>
            <a:spLocks/>
          </p:cNvSpPr>
          <p:nvPr userDrawn="1"/>
        </p:nvSpPr>
        <p:spPr>
          <a:xfrm rot="10800000">
            <a:off x="-9145" y="-23667"/>
            <a:ext cx="9162288" cy="568708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BFD85-22DB-E8C0-02E8-B0E843AA503D}"/>
              </a:ext>
            </a:extLst>
          </p:cNvPr>
          <p:cNvCxnSpPr>
            <a:cxnSpLocks/>
          </p:cNvCxnSpPr>
          <p:nvPr userDrawn="1"/>
        </p:nvCxnSpPr>
        <p:spPr>
          <a:xfrm>
            <a:off x="-9144" y="546994"/>
            <a:ext cx="9162288" cy="0"/>
          </a:xfrm>
          <a:prstGeom prst="line">
            <a:avLst/>
          </a:prstGeom>
          <a:ln w="127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A67601-EED6-A212-C354-6B5497705C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883912" y="4601269"/>
            <a:ext cx="912155" cy="29546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fld id="{604A7A6C-F878-3C4E-8FE1-6958E2950697}" type="slidenum">
              <a:rPr lang="en-US" sz="1600" b="1" smtClean="0">
                <a:solidFill>
                  <a:srgbClr val="0056A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600" b="1" dirty="0">
              <a:solidFill>
                <a:srgbClr val="0056A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phic 9" descr="Texas Department of Transportation logo">
            <a:extLst>
              <a:ext uri="{FF2B5EF4-FFF2-40B4-BE49-F238E27FC236}">
                <a16:creationId xmlns:a16="http://schemas.microsoft.com/office/drawing/2014/main" id="{DEFBA2DB-5453-FA7B-1121-348B59C86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02984"/>
            <a:ext cx="1854200" cy="3154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082226-0855-77B2-A0D3-EDF61E9FCC8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759865" y="0"/>
            <a:ext cx="2929983" cy="54503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 you with Texas</a:t>
            </a:r>
          </a:p>
        </p:txBody>
      </p:sp>
    </p:spTree>
    <p:extLst>
      <p:ext uri="{BB962C8B-B14F-4D97-AF65-F5344CB8AC3E}">
        <p14:creationId xmlns:p14="http://schemas.microsoft.com/office/powerpoint/2010/main" val="375080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31FDFD-1E7F-4D38-B5E5-FEC4D4109758}"/>
              </a:ext>
            </a:extLst>
          </p:cNvPr>
          <p:cNvSpPr>
            <a:spLocks/>
          </p:cNvSpPr>
          <p:nvPr userDrawn="1"/>
        </p:nvSpPr>
        <p:spPr>
          <a:xfrm rot="10800000">
            <a:off x="-9145" y="-23667"/>
            <a:ext cx="9162288" cy="568708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BFD85-22DB-E8C0-02E8-B0E843AA503D}"/>
              </a:ext>
            </a:extLst>
          </p:cNvPr>
          <p:cNvCxnSpPr>
            <a:cxnSpLocks/>
          </p:cNvCxnSpPr>
          <p:nvPr userDrawn="1"/>
        </p:nvCxnSpPr>
        <p:spPr>
          <a:xfrm>
            <a:off x="-9144" y="546994"/>
            <a:ext cx="9162288" cy="0"/>
          </a:xfrm>
          <a:prstGeom prst="line">
            <a:avLst/>
          </a:prstGeom>
          <a:ln w="127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Texas Department of Transportation logo">
            <a:extLst>
              <a:ext uri="{FF2B5EF4-FFF2-40B4-BE49-F238E27FC236}">
                <a16:creationId xmlns:a16="http://schemas.microsoft.com/office/drawing/2014/main" id="{DEFBA2DB-5453-FA7B-1121-348B59C86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02984"/>
            <a:ext cx="1854200" cy="31540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7BD6E4E-AE77-4FF6-8629-52414DF99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145" y="5510849"/>
            <a:ext cx="8229600" cy="29488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campaign slide title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DB103-094C-911C-9AAE-B406451E0E6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759865" y="0"/>
            <a:ext cx="2929983" cy="54503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 you with Texas</a:t>
            </a:r>
          </a:p>
        </p:txBody>
      </p:sp>
    </p:spTree>
    <p:extLst>
      <p:ext uri="{BB962C8B-B14F-4D97-AF65-F5344CB8AC3E}">
        <p14:creationId xmlns:p14="http://schemas.microsoft.com/office/powerpoint/2010/main" val="31195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6968"/>
            <a:ext cx="8229600" cy="29260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1016"/>
            <a:ext cx="8229600" cy="31912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8" r:id="rId5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Verdana" panose="020B060403050404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Verdana" panose="020B060403050404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rgbClr val="0056A9"/>
        </a:buClr>
        <a:buSzPct val="80000"/>
        <a:buFont typeface="Verdana" panose="020B0604030504040204" pitchFamily="34" charset="0"/>
        <a:buChar char="°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t.state.tx.us/apps/statewide_mapping/StatewidePlanningMap.html" TargetMode="External"/><Relationship Id="rId2" Type="http://schemas.openxmlformats.org/officeDocument/2006/relationships/hyperlink" Target="https://www.txdot.gov/manuals/des/rdw/index.html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amantha.harris@txdot.gov" TargetMode="External"/><Relationship Id="rId2" Type="http://schemas.openxmlformats.org/officeDocument/2006/relationships/hyperlink" Target="mailto:james.horne@txdot.gov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haitanya.desai@txdot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xdot.gov/content/txdotoms/us/en/manuals/des/rdw/chapter-3--context-and-facility-type-consideration/3-2-functional-classification-system.html#figure-table_3-1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6052-1952-805F-A5D5-3B572C069E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Functional Classifications</a:t>
            </a:r>
          </a:p>
        </p:txBody>
      </p:sp>
      <p:pic>
        <p:nvPicPr>
          <p:cNvPr id="10" name="Picture Placeholder 9" descr="A group of cars driving on a highway">
            <a:extLst>
              <a:ext uri="{FF2B5EF4-FFF2-40B4-BE49-F238E27FC236}">
                <a16:creationId xmlns:a16="http://schemas.microsoft.com/office/drawing/2014/main" id="{CED47E9E-6FF9-065F-4EB1-83898A6EC1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089" b="21603"/>
          <a:stretch/>
        </p:blipFill>
        <p:spPr>
          <a:xfrm>
            <a:off x="-9525" y="-9144"/>
            <a:ext cx="9163050" cy="3712464"/>
          </a:xfrm>
        </p:spPr>
      </p:pic>
    </p:spTree>
    <p:extLst>
      <p:ext uri="{BB962C8B-B14F-4D97-AF65-F5344CB8AC3E}">
        <p14:creationId xmlns:p14="http://schemas.microsoft.com/office/powerpoint/2010/main" val="97905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EB6C-6D8F-A9B7-A294-17362D6A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Major Collector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CC329-869A-654B-4190-269BE320A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209"/>
            <a:ext cx="4722784" cy="3190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Roadways providing connections between arterials to local roads and streets characterized by: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Traffic with trips ending in a specific area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Access to commercial and residential centers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Access to public transportation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Pedestrian and bicycle movements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46F57-773B-7158-8A63-FB1248E54AC2}"/>
              </a:ext>
            </a:extLst>
          </p:cNvPr>
          <p:cNvSpPr txBox="1">
            <a:spLocks/>
          </p:cNvSpPr>
          <p:nvPr/>
        </p:nvSpPr>
        <p:spPr>
          <a:xfrm>
            <a:off x="5611480" y="4113853"/>
            <a:ext cx="3075320" cy="3101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Image 4– Image of Helbig Rd taken from Google Earth Street View (C)2026 Google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69B581-5047-DCA2-7D02-7E0ACEB9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984" y="1034410"/>
            <a:ext cx="3765940" cy="23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DE89-18ED-76FA-EAE1-A5D079A1F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12D7-5E84-3B55-1850-96D537F2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Minor Collector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FB1A-1002-A137-0B1E-1EF4C032D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209"/>
            <a:ext cx="4562917" cy="3190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Roadways providing connections between major collectors to local roads and streets characterized by: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Fewer lanes, lower ADTs and more access points than major collectors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Access to public transportation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Pedestrian and bicycle movements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644EE3-090F-4F86-70B2-472159FE1C0A}"/>
              </a:ext>
            </a:extLst>
          </p:cNvPr>
          <p:cNvSpPr txBox="1">
            <a:spLocks/>
          </p:cNvSpPr>
          <p:nvPr/>
        </p:nvSpPr>
        <p:spPr>
          <a:xfrm>
            <a:off x="5777070" y="3521422"/>
            <a:ext cx="2909730" cy="147974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 5– Image of Langham Rd taken from Google Earth Street View (C)2026 Google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D46FB-4845-5302-6713-5709388D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007" y="1410962"/>
            <a:ext cx="3947381" cy="22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4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05F7A-C315-9946-D525-F57DD80C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0364-9609-5FB1-45DF-32BB3DBD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Local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8C2A7-3786-5A29-8DD6-6771B56D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209"/>
            <a:ext cx="4446671" cy="3190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All other roads and streets characterized by: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Direct property access – residential and commercial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Pedestrian and bicycle movements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AA0BCE-0FF9-DCD1-24F9-6FEBBECE5788}"/>
              </a:ext>
            </a:extLst>
          </p:cNvPr>
          <p:cNvSpPr txBox="1">
            <a:spLocks/>
          </p:cNvSpPr>
          <p:nvPr/>
        </p:nvSpPr>
        <p:spPr>
          <a:xfrm>
            <a:off x="5163363" y="4261295"/>
            <a:ext cx="3596105" cy="94079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Image of Afton Ln taken from Google Earth Street View (C)2026 Google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A7495-6454-9826-5D77-C9A96736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871" y="1566455"/>
            <a:ext cx="4115088" cy="21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5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225A-23F0-EFA3-B5F8-5B51E054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Functional Classification System and Hierarchy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1384-3E4B-4B87-3DCC-7EF87DF07197}"/>
              </a:ext>
            </a:extLst>
          </p:cNvPr>
          <p:cNvSpPr txBox="1">
            <a:spLocks/>
          </p:cNvSpPr>
          <p:nvPr/>
        </p:nvSpPr>
        <p:spPr>
          <a:xfrm>
            <a:off x="457201" y="4310056"/>
            <a:ext cx="8229592" cy="3101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Figure 3-2: Functional Classification System and Hierarchy</a:t>
            </a:r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97DC85-A710-E517-A931-4A9FF4A1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00" y="1305564"/>
            <a:ext cx="6566400" cy="28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5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BA305-4ECA-E5A5-A213-65B1BE9E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C340-40C8-4C2D-4D7C-2F09FF8E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TxDOT - Statewide Planning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8D5B92-7DB5-21F0-EE7E-9040F0133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291" y="1271588"/>
            <a:ext cx="5777417" cy="3190875"/>
          </a:xfrm>
        </p:spPr>
      </p:pic>
    </p:spTree>
    <p:extLst>
      <p:ext uri="{BB962C8B-B14F-4D97-AF65-F5344CB8AC3E}">
        <p14:creationId xmlns:p14="http://schemas.microsoft.com/office/powerpoint/2010/main" val="4884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EB6C-6D8F-A9B7-A294-17362D6A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CC329-869A-654B-4190-269BE320A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The TxDOT Roadway Design Manual is publicly available on TxDOT.gov</a:t>
            </a:r>
          </a:p>
          <a:p>
            <a:r>
              <a:rPr lang="en-US" dirty="0">
                <a:hlinkClick r:id="rId2"/>
              </a:rPr>
              <a:t>https://www.txdot.gov/manuals</a:t>
            </a:r>
            <a:r>
              <a:rPr lang="en-US" dirty="0"/>
              <a:t> – link to the publicly available TxDOT Manuals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Roadway Design Manual</a:t>
            </a:r>
            <a:r>
              <a:rPr lang="en-US" dirty="0"/>
              <a:t> – Chapter 3 provides information on context and facility type considerations, including Functional Classification</a:t>
            </a:r>
          </a:p>
          <a:p>
            <a:r>
              <a:rPr lang="en-US" dirty="0">
                <a:hlinkClick r:id="rId3"/>
              </a:rPr>
              <a:t>TxDOT - Statewide Planning Map</a:t>
            </a:r>
            <a:r>
              <a:rPr lang="en-US" dirty="0"/>
              <a:t> – Has various layers providing such information as functional classification, current and future projects, AADT, speed limits, and Texas wildflowers, among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79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1E068CE-5512-6A6B-1CF4-A34F9A959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18487"/>
            <a:ext cx="7863840" cy="1716576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D3FEB4E-4597-3A6A-62E3-8E00DB78B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405433"/>
            <a:ext cx="7863840" cy="685800"/>
          </a:xfrm>
        </p:spPr>
        <p:txBody>
          <a:bodyPr/>
          <a:lstStyle/>
          <a:p>
            <a:pPr algn="ctr"/>
            <a:r>
              <a:rPr lang="en-US" dirty="0"/>
              <a:t>James Horne P.E.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james.horne@txdot.gov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dirty="0"/>
              <a:t>Sam Harris P.E.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samantha.harris@txdot.gov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dirty="0"/>
              <a:t>Chaitanya Desai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Chaitanya.desai@txdot.gov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7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EB6C-6D8F-A9B7-A294-17362D6A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 b="1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CC329-869A-654B-4190-269BE320A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2266"/>
            <a:ext cx="8229600" cy="3037364"/>
          </a:xfrm>
        </p:spPr>
        <p:txBody>
          <a:bodyPr numCol="2" spcCol="457200">
            <a:noAutofit/>
          </a:bodyPr>
          <a:lstStyle/>
          <a:p>
            <a:pPr marL="0" indent="0">
              <a:buNone/>
            </a:pPr>
            <a:r>
              <a:rPr lang="en-US" b="1" dirty="0"/>
              <a:t>  5 </a:t>
            </a:r>
            <a:r>
              <a:rPr lang="en-US" dirty="0"/>
              <a:t>| Chapter 3.3.2</a:t>
            </a:r>
          </a:p>
          <a:p>
            <a:pPr marL="0" indent="0">
              <a:buNone/>
            </a:pPr>
            <a:r>
              <a:rPr lang="en-US" b="1" dirty="0"/>
              <a:t>  6 </a:t>
            </a:r>
            <a:r>
              <a:rPr lang="en-US" dirty="0"/>
              <a:t>| Interstates/Freeways/    	Expressways</a:t>
            </a:r>
          </a:p>
          <a:p>
            <a:pPr marL="0" lvl="0" indent="0">
              <a:buClr>
                <a:srgbClr val="0056A9"/>
              </a:buClr>
              <a:buNone/>
            </a:pPr>
            <a:r>
              <a:rPr lang="en-US" b="1" dirty="0"/>
              <a:t>  7 </a:t>
            </a:r>
            <a:r>
              <a:rPr lang="en-US" dirty="0"/>
              <a:t>| Principal Arterials</a:t>
            </a:r>
          </a:p>
          <a:p>
            <a:pPr marL="0" lvl="0" indent="0">
              <a:buClr>
                <a:srgbClr val="0056A9"/>
              </a:buClr>
              <a:buNone/>
            </a:pPr>
            <a:r>
              <a:rPr lang="en-US" b="1" dirty="0"/>
              <a:t>  9 </a:t>
            </a:r>
            <a:r>
              <a:rPr lang="en-US" dirty="0"/>
              <a:t>| Minor Arterials</a:t>
            </a:r>
          </a:p>
          <a:p>
            <a:pPr marL="0" lvl="0" indent="0">
              <a:buClr>
                <a:srgbClr val="0056A9"/>
              </a:buClr>
              <a:buNone/>
            </a:pPr>
            <a:r>
              <a:rPr lang="en-US" b="1" dirty="0"/>
              <a:t>10 </a:t>
            </a:r>
            <a:r>
              <a:rPr lang="en-US" dirty="0"/>
              <a:t>| Major Collectors</a:t>
            </a:r>
          </a:p>
          <a:p>
            <a:pPr marL="0" lvl="0" indent="0">
              <a:buClr>
                <a:srgbClr val="0056A9"/>
              </a:buClr>
              <a:buNone/>
            </a:pPr>
            <a:r>
              <a:rPr lang="en-US" b="1" dirty="0"/>
              <a:t>11 </a:t>
            </a:r>
            <a:r>
              <a:rPr lang="en-US" dirty="0"/>
              <a:t>| Minor Collectors</a:t>
            </a:r>
          </a:p>
          <a:p>
            <a:pPr marL="0" marR="0" lvl="0" indent="0" algn="l" defTabSz="685800" rtl="0" eaLnBrk="1" fontAlgn="auto" latinLnBrk="0" hangingPunct="1"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| Local Roads</a:t>
            </a:r>
          </a:p>
          <a:p>
            <a:pPr marL="0" marR="0" lvl="0" indent="0" algn="l" defTabSz="685800" rtl="0" eaLnBrk="1" fontAlgn="auto" latinLnBrk="0" hangingPunct="1"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| Functional Classification System 	and Hierarchy</a:t>
            </a:r>
          </a:p>
          <a:p>
            <a:pPr marL="0" marR="0" lvl="0" indent="0" algn="l" defTabSz="685800" rtl="0" eaLnBrk="1" fontAlgn="auto" latinLnBrk="0" hangingPunct="1"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| TxDOT – Statewide Planning 	Map</a:t>
            </a:r>
          </a:p>
          <a:p>
            <a:pPr marL="0" lvl="0" indent="0">
              <a:buClr>
                <a:srgbClr val="0056A9"/>
              </a:buClr>
              <a:buNone/>
              <a:defRPr/>
            </a:pPr>
            <a:r>
              <a:rPr lang="en-US" b="1" dirty="0"/>
              <a:t>15 </a:t>
            </a:r>
            <a:r>
              <a:rPr lang="en-US" dirty="0"/>
              <a:t>| Resources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FAD5AC-084D-A5BC-AD45-B5722456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Drive like a Texan English</a:t>
            </a:r>
          </a:p>
        </p:txBody>
      </p:sp>
      <p:pic>
        <p:nvPicPr>
          <p:cNvPr id="2" name="Picture 1" descr="Help make Texas safer for everyone&#10;Drive like a Texan&#10;Kind. Courteous. Safe.&#10;DriveLikeATexan.com&#10; QR Code - https://www.txdot.gov/drivelikeatexan?cid=qr-txdot-ppt-template:direct:AW:dlat">
            <a:extLst>
              <a:ext uri="{FF2B5EF4-FFF2-40B4-BE49-F238E27FC236}">
                <a16:creationId xmlns:a16="http://schemas.microsoft.com/office/drawing/2014/main" id="{890F2833-F27D-9D26-00B3-C61477A5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655" y="554608"/>
            <a:ext cx="9157310" cy="45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8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FAD5AC-084D-A5BC-AD45-B5722456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Drive like a Texan Spanish</a:t>
            </a:r>
          </a:p>
        </p:txBody>
      </p:sp>
      <p:pic>
        <p:nvPicPr>
          <p:cNvPr id="2" name="Picture 1" descr="Haz que Texas sea más seguro para todos&#10;Maneja como un Tejano TM&#10;Amable. Cortés. Seguro.&#10;ManejaComoUnTejano.com&#10;Código QR - https://www.txdot.gov/manejacomountejano?cid=qr-txdot-ppt-template:direct:AW:dlat">
            <a:extLst>
              <a:ext uri="{FF2B5EF4-FFF2-40B4-BE49-F238E27FC236}">
                <a16:creationId xmlns:a16="http://schemas.microsoft.com/office/drawing/2014/main" id="{890F2833-F27D-9D26-00B3-C61477A5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655" y="554608"/>
            <a:ext cx="9157310" cy="45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1B786-4385-7C39-91FE-F33A8C92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9D52-CC3B-C543-D91A-2918F11C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Chapter 3.3.2 Functional Classification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B77B-9828-37B5-8D5C-38E43F39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4" y="1272209"/>
            <a:ext cx="3942081" cy="31900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There are 6 Functional Classification Types: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Interstates/Freeways/Expressways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Principal Arterials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Minor Arterials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Major Collectors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Minor Collectors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Local Roads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057535-E8A5-3E8C-4E6B-3777BE4CF28A}"/>
              </a:ext>
            </a:extLst>
          </p:cNvPr>
          <p:cNvSpPr txBox="1">
            <a:spLocks/>
          </p:cNvSpPr>
          <p:nvPr/>
        </p:nvSpPr>
        <p:spPr>
          <a:xfrm>
            <a:off x="5047785" y="4211369"/>
            <a:ext cx="3635048" cy="6282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hlinkClick r:id="rId2"/>
              </a:rPr>
              <a:t>Table 3-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hlinkClick r:id="rId2"/>
              </a:rPr>
              <a:t>1: Roadway Functional Classification System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C7C15-2BB6-4545-116C-F25FC03A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720" y="1181853"/>
            <a:ext cx="4128599" cy="302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963C3-CE6A-6A62-0F53-1BF825BEC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6942-1E83-A0BA-D0FD-DDD12771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Interstates/Freeways/Expressways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A0E82-EF94-1046-7657-1A8DB041B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209"/>
            <a:ext cx="4244454" cy="3190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Corridors or national importance providing long-distance travel characterized by: </a:t>
            </a:r>
          </a:p>
          <a:p>
            <a:r>
              <a:rPr lang="en-US" dirty="0"/>
              <a:t>Limited Access</a:t>
            </a:r>
          </a:p>
          <a:p>
            <a:r>
              <a:rPr lang="en-US" dirty="0"/>
              <a:t>Through traffic movements</a:t>
            </a:r>
          </a:p>
          <a:p>
            <a:r>
              <a:rPr lang="en-US" dirty="0"/>
              <a:t>Long-distance movements</a:t>
            </a:r>
          </a:p>
          <a:p>
            <a:r>
              <a:rPr lang="en-US" dirty="0"/>
              <a:t>Distant traffic movements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4D759E-255D-0D49-1AB5-206C3DA24A9A}"/>
              </a:ext>
            </a:extLst>
          </p:cNvPr>
          <p:cNvSpPr txBox="1">
            <a:spLocks/>
          </p:cNvSpPr>
          <p:nvPr/>
        </p:nvSpPr>
        <p:spPr>
          <a:xfrm>
            <a:off x="4633415" y="4239339"/>
            <a:ext cx="4049419" cy="612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 1– Image of IH10 taken from Google Earth Street View (C)2026 Google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C7CBE-31BC-3BFB-0269-3A6D0E2E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415" y="1421659"/>
            <a:ext cx="4049419" cy="26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2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8CCFA-0850-3F1A-82E5-56C55D0D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3798-5B4C-BDE2-7FA5-65927796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Interstates/Freeways/Expressways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A60B7-533E-9C05-C756-E2BFBE798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209"/>
            <a:ext cx="4244454" cy="3190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Corridors or national importance providing long-distance travel characterized by: </a:t>
            </a:r>
          </a:p>
          <a:p>
            <a:r>
              <a:rPr lang="en-US" dirty="0"/>
              <a:t>Primary freight routes</a:t>
            </a:r>
          </a:p>
          <a:p>
            <a:r>
              <a:rPr lang="en-US" dirty="0"/>
              <a:t>Possible transit network support</a:t>
            </a:r>
          </a:p>
          <a:p>
            <a:r>
              <a:rPr lang="en-US" dirty="0"/>
              <a:t>No pedestrian or bicycle traffic</a:t>
            </a:r>
          </a:p>
          <a:p>
            <a:r>
              <a:rPr lang="en-US" dirty="0"/>
              <a:t>Guided primarily by FHWA design standards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BD8C97-892E-4A4C-17C8-2DC61CFF54C3}"/>
              </a:ext>
            </a:extLst>
          </p:cNvPr>
          <p:cNvSpPr txBox="1">
            <a:spLocks/>
          </p:cNvSpPr>
          <p:nvPr/>
        </p:nvSpPr>
        <p:spPr>
          <a:xfrm>
            <a:off x="4633415" y="4239339"/>
            <a:ext cx="4049419" cy="612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 1– Image of IH10 taken from Google Earth Street View (C)2026 Google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467DA-B588-900B-C56A-96ED38C9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415" y="1421659"/>
            <a:ext cx="4049419" cy="26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1F620-06D8-147C-38B4-A84B28A2F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69D1-3ADF-6DC4-4EF0-F4F3D62A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Principal Arterials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C5E2A-E9B0-29AC-BC1B-112585E1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209"/>
            <a:ext cx="5001904" cy="31900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Corridors of regional importance connecting large activity centers characterized by:</a:t>
            </a:r>
          </a:p>
          <a:p>
            <a:r>
              <a:rPr lang="en-US" dirty="0"/>
              <a:t>Non-access controlled</a:t>
            </a:r>
          </a:p>
          <a:p>
            <a:r>
              <a:rPr lang="en-US" dirty="0"/>
              <a:t>Through traffic movements</a:t>
            </a:r>
          </a:p>
          <a:p>
            <a:r>
              <a:rPr lang="en-US" dirty="0"/>
              <a:t>Long distance traffic movements</a:t>
            </a:r>
          </a:p>
          <a:p>
            <a:r>
              <a:rPr lang="en-US" dirty="0"/>
              <a:t>Primary freight routes</a:t>
            </a:r>
          </a:p>
          <a:p>
            <a:r>
              <a:rPr lang="en-US" dirty="0"/>
              <a:t>Pedestrian/bicycle movements may be included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0C97B0-6C28-3C17-57F0-6B1356427E89}"/>
              </a:ext>
            </a:extLst>
          </p:cNvPr>
          <p:cNvSpPr txBox="1">
            <a:spLocks/>
          </p:cNvSpPr>
          <p:nvPr/>
        </p:nvSpPr>
        <p:spPr>
          <a:xfrm>
            <a:off x="5108862" y="4270485"/>
            <a:ext cx="3577938" cy="10667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6A9"/>
              </a:buClr>
              <a:buNone/>
            </a:pPr>
            <a:r>
              <a:rPr lang="en-US" sz="1400" dirty="0">
                <a:solidFill>
                  <a:srgbClr val="000000"/>
                </a:solidFill>
              </a:rPr>
              <a:t>Image 2– Image of Dowlen Rd taken from Google Earth Street View (C)2026 Google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E26EF-22AD-EFC1-A9C2-3479A070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87" y="1513907"/>
            <a:ext cx="3809387" cy="2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11DC3-C098-4C1B-F91F-1C6BDF595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630F-AB6E-032A-4E4C-1A0A8EF7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Minor Arterials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C5A8-8ABA-159E-DA3A-87BF76165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72209"/>
            <a:ext cx="5204813" cy="31900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Corridors of local importance connecting large activity centers characterized by: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Connections between local areas and network principal arterial roadways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Connections for through traffic between arterial roadways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Access to public transit and through movements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Pedestrian and bicycle movements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1BA786-B849-7AB9-09F7-0CFA0DDB5958}"/>
              </a:ext>
            </a:extLst>
          </p:cNvPr>
          <p:cNvSpPr txBox="1">
            <a:spLocks/>
          </p:cNvSpPr>
          <p:nvPr/>
        </p:nvSpPr>
        <p:spPr>
          <a:xfrm>
            <a:off x="5898755" y="3966410"/>
            <a:ext cx="2850690" cy="6531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2860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64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286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56A9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Image 3– Image of Delaware taken from Google Earth Street View (C)2026 Google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75CF4-1DCC-168E-7890-B31A1FE4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012" y="1181853"/>
            <a:ext cx="3464392" cy="24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6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xDOT Template Color Scheme">
      <a:dk1>
        <a:srgbClr val="000000"/>
      </a:dk1>
      <a:lt1>
        <a:srgbClr val="FFFFFF"/>
      </a:lt1>
      <a:dk2>
        <a:srgbClr val="000000"/>
      </a:dk2>
      <a:lt2>
        <a:srgbClr val="EBEBEB"/>
      </a:lt2>
      <a:accent1>
        <a:srgbClr val="0056A9"/>
      </a:accent1>
      <a:accent2>
        <a:srgbClr val="D90D0D"/>
      </a:accent2>
      <a:accent3>
        <a:srgbClr val="196533"/>
      </a:accent3>
      <a:accent4>
        <a:srgbClr val="5F0F40"/>
      </a:accent4>
      <a:accent5>
        <a:srgbClr val="002E69"/>
      </a:accent5>
      <a:accent6>
        <a:srgbClr val="333F48"/>
      </a:accent6>
      <a:hlink>
        <a:srgbClr val="0056A9"/>
      </a:hlink>
      <a:folHlink>
        <a:srgbClr val="5F0F40"/>
      </a:folHlink>
    </a:clrScheme>
    <a:fontScheme name="TxDOT Template fonts">
      <a:majorFont>
        <a:latin typeface="Verdana Bold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xdot-presentation-template 9-25 new.pptx" id="{C4C24DA9-80E9-422B-A07F-679C28886AB3}" vid="{283BA2F0-D597-4566-9874-411D1BE156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Functional Classifications</Template>
  <TotalTime>130</TotalTime>
  <Words>586</Words>
  <Application>Microsoft Office PowerPoint</Application>
  <PresentationFormat>Custom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Verdana Bold</vt:lpstr>
      <vt:lpstr>Verdana</vt:lpstr>
      <vt:lpstr>Barlow Condensed Medium</vt:lpstr>
      <vt:lpstr>Aptos</vt:lpstr>
      <vt:lpstr>Wingdings</vt:lpstr>
      <vt:lpstr>Office Theme</vt:lpstr>
      <vt:lpstr>Functional Classifications</vt:lpstr>
      <vt:lpstr>Table of Contents</vt:lpstr>
      <vt:lpstr>Drive like a Texan English</vt:lpstr>
      <vt:lpstr>Drive like a Texan Spanish</vt:lpstr>
      <vt:lpstr>Chapter 3.3.2 Functional Classification System</vt:lpstr>
      <vt:lpstr>Interstates/Freeways/Expressways</vt:lpstr>
      <vt:lpstr>Interstates/Freeways/Expressways</vt:lpstr>
      <vt:lpstr>Principal Arterials</vt:lpstr>
      <vt:lpstr>Minor Arterials</vt:lpstr>
      <vt:lpstr>Major Collector</vt:lpstr>
      <vt:lpstr>Minor Collector</vt:lpstr>
      <vt:lpstr>Local Roads</vt:lpstr>
      <vt:lpstr>Functional Classification System and Hierarchy</vt:lpstr>
      <vt:lpstr>TxDOT - Statewide Planning Map</vt:lpstr>
      <vt:lpstr>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Harris</dc:creator>
  <cp:lastModifiedBy>Chaitanya Desai</cp:lastModifiedBy>
  <cp:revision>1</cp:revision>
  <dcterms:created xsi:type="dcterms:W3CDTF">2026-01-21T21:53:25Z</dcterms:created>
  <dcterms:modified xsi:type="dcterms:W3CDTF">2026-03-06T16:48:58Z</dcterms:modified>
</cp:coreProperties>
</file>