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comments/modernComment_7FFE6616_487BA753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4"/>
  </p:notesMasterIdLst>
  <p:sldIdLst>
    <p:sldId id="387" r:id="rId2"/>
    <p:sldId id="274" r:id="rId3"/>
    <p:sldId id="2147378742" r:id="rId4"/>
    <p:sldId id="2147378743" r:id="rId5"/>
    <p:sldId id="2147378744" r:id="rId6"/>
    <p:sldId id="2147378745" r:id="rId7"/>
    <p:sldId id="2147378746" r:id="rId8"/>
    <p:sldId id="2147378751" r:id="rId9"/>
    <p:sldId id="2147378756" r:id="rId10"/>
    <p:sldId id="2147378752" r:id="rId11"/>
    <p:sldId id="2147378754" r:id="rId12"/>
    <p:sldId id="2147378749" r:id="rId13"/>
    <p:sldId id="2147378753" r:id="rId14"/>
    <p:sldId id="2147378750" r:id="rId15"/>
    <p:sldId id="2147378755" r:id="rId16"/>
    <p:sldId id="466" r:id="rId17"/>
    <p:sldId id="468" r:id="rId18"/>
    <p:sldId id="470" r:id="rId19"/>
    <p:sldId id="4855" r:id="rId20"/>
    <p:sldId id="2147378725" r:id="rId21"/>
    <p:sldId id="2147378726" r:id="rId22"/>
    <p:sldId id="2147378710" r:id="rId23"/>
    <p:sldId id="2147378711" r:id="rId24"/>
    <p:sldId id="2147378714" r:id="rId25"/>
    <p:sldId id="2147378728" r:id="rId26"/>
    <p:sldId id="2147378715" r:id="rId27"/>
    <p:sldId id="2147378729" r:id="rId28"/>
    <p:sldId id="2147378716" r:id="rId29"/>
    <p:sldId id="2147378718" r:id="rId30"/>
    <p:sldId id="2147378723" r:id="rId31"/>
    <p:sldId id="2147378724" r:id="rId32"/>
    <p:sldId id="2147378730" r:id="rId33"/>
    <p:sldId id="2147378731" r:id="rId34"/>
    <p:sldId id="2147378732" r:id="rId35"/>
    <p:sldId id="2147378717" r:id="rId36"/>
    <p:sldId id="2147378747" r:id="rId37"/>
    <p:sldId id="2147378748" r:id="rId38"/>
    <p:sldId id="458" r:id="rId39"/>
    <p:sldId id="469" r:id="rId40"/>
    <p:sldId id="467" r:id="rId41"/>
    <p:sldId id="471" r:id="rId42"/>
    <p:sldId id="472" r:id="rId43"/>
    <p:sldId id="473" r:id="rId44"/>
    <p:sldId id="474" r:id="rId45"/>
    <p:sldId id="2147378733" r:id="rId46"/>
    <p:sldId id="2147378678" r:id="rId47"/>
    <p:sldId id="426" r:id="rId48"/>
    <p:sldId id="2147378735" r:id="rId49"/>
    <p:sldId id="2147378734" r:id="rId50"/>
    <p:sldId id="2147378736" r:id="rId51"/>
    <p:sldId id="2147378737" r:id="rId52"/>
    <p:sldId id="2147378738" r:id="rId53"/>
    <p:sldId id="2147378739" r:id="rId54"/>
    <p:sldId id="2147378740" r:id="rId55"/>
    <p:sldId id="2147378720" r:id="rId56"/>
    <p:sldId id="414" r:id="rId57"/>
    <p:sldId id="421" r:id="rId58"/>
    <p:sldId id="416" r:id="rId59"/>
    <p:sldId id="417" r:id="rId60"/>
    <p:sldId id="418" r:id="rId61"/>
    <p:sldId id="419" r:id="rId62"/>
    <p:sldId id="272" r:id="rId6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0442A8-D6B0-C72C-E790-5FCA946E8D1D}" name="Ryan Sokol" initials="RS" userId="Ryan Sokol" providerId="None"/>
  <p188:author id="{00E393B5-96C1-06CE-F9F8-086DE57CB5A0}" name="Rolando Ayala" initials="RA" userId="S::Rolando.Ayala@freese.com::3c60b3a3-7f6a-4184-9c32-5a9af9d7505e" providerId="AD"/>
  <p188:author id="{FAF071B6-CF94-4D86-E188-04C3192AAA6A}" name="Lincoln Abbott" initials="LA" userId="S::Lincoln.Abbott@freese.com::928e7902-5f61-40e8-b445-386428e90cf5" providerId="AD"/>
  <p188:author id="{F223D4EE-28EC-472A-A1E6-4A619287E85D}" name="Fatima Berrios Sanchez" initials="FB" userId="S::Fatima.Berrios@freese.com::3d9cbb32-95de-42b0-94e2-fe81671c0e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CF9B"/>
    <a:srgbClr val="0F6FC6"/>
    <a:srgbClr val="FEFEFE"/>
    <a:srgbClr val="FFFF00"/>
    <a:srgbClr val="CCD5EA"/>
    <a:srgbClr val="E7EBF5"/>
    <a:srgbClr val="CCF3EA"/>
    <a:srgbClr val="066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077" autoAdjust="0"/>
  </p:normalViewPr>
  <p:slideViewPr>
    <p:cSldViewPr snapToGrid="0" showGuides="1">
      <p:cViewPr varScale="1">
        <p:scale>
          <a:sx n="95" d="100"/>
          <a:sy n="95" d="100"/>
        </p:scale>
        <p:origin x="11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omments/modernComment_7FFE6616_487BA7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476674B-9EC2-40EF-8F94-31AD850F512E}" authorId="{FAF071B6-CF94-4D86-E188-04C3192AAA6A}" created="2026-09-30T16:17:25.38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16063315" sldId="2147378710"/>
      <ac:spMk id="2" creationId="{BECEA271-023C-5DF3-83B7-B0C8C2988081}"/>
      <ac:txMk cp="41" len="3">
        <ac:context len="81" hash="840651498"/>
      </ac:txMk>
    </ac:txMkLst>
    <p188:pos x="10001877" y="97099"/>
    <p188:txBody>
      <a:bodyPr/>
      <a:lstStyle/>
      <a:p>
        <a:r>
          <a:rPr lang="en-US"/>
          <a:t>@Ryan Sokol - same story as previous slide, but if you can also acquire XSs of the Bridge opening in Pre and Post to show the magnitude of expansion, please do.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D07D4-7E9C-4969-BD94-CBCA81AB2F6C}" type="doc">
      <dgm:prSet loTypeId="urn:microsoft.com/office/officeart/2005/8/layout/cycle8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4E1A6FE-20C2-4F7C-82CB-6868140DE964}">
      <dgm:prSet phldrT="[Text]"/>
      <dgm:spPr/>
      <dgm:t>
        <a:bodyPr/>
        <a:lstStyle/>
        <a:p>
          <a:r>
            <a:rPr lang="en-US" dirty="0"/>
            <a:t>Preparedness</a:t>
          </a:r>
        </a:p>
      </dgm:t>
    </dgm:pt>
    <dgm:pt modelId="{FB5E8963-DFD2-4EB1-B076-8013633467FF}" type="parTrans" cxnId="{9CC9549F-9FBE-4121-8E0B-C38B7AC5819A}">
      <dgm:prSet/>
      <dgm:spPr/>
      <dgm:t>
        <a:bodyPr/>
        <a:lstStyle/>
        <a:p>
          <a:endParaRPr lang="en-US"/>
        </a:p>
      </dgm:t>
    </dgm:pt>
    <dgm:pt modelId="{9D30A3AD-4C38-47AE-A82C-04150E8FEFE7}" type="sibTrans" cxnId="{9CC9549F-9FBE-4121-8E0B-C38B7AC5819A}">
      <dgm:prSet/>
      <dgm:spPr/>
      <dgm:t>
        <a:bodyPr/>
        <a:lstStyle/>
        <a:p>
          <a:endParaRPr lang="en-US"/>
        </a:p>
      </dgm:t>
    </dgm:pt>
    <dgm:pt modelId="{89E0CB7B-B270-4A90-8316-7F185BDC2DE6}">
      <dgm:prSet phldrT="[Text]"/>
      <dgm:spPr/>
      <dgm:t>
        <a:bodyPr/>
        <a:lstStyle/>
        <a:p>
          <a:r>
            <a:rPr lang="en-US" dirty="0"/>
            <a:t>Response</a:t>
          </a:r>
        </a:p>
      </dgm:t>
    </dgm:pt>
    <dgm:pt modelId="{BE6B0739-4FC3-4DE8-925B-8068DA9D1CF2}" type="parTrans" cxnId="{D8418698-C8A6-4B34-BBEA-995828F8B6D9}">
      <dgm:prSet/>
      <dgm:spPr/>
      <dgm:t>
        <a:bodyPr/>
        <a:lstStyle/>
        <a:p>
          <a:endParaRPr lang="en-US"/>
        </a:p>
      </dgm:t>
    </dgm:pt>
    <dgm:pt modelId="{799D74D9-9348-4EDF-8245-C1597066039D}" type="sibTrans" cxnId="{D8418698-C8A6-4B34-BBEA-995828F8B6D9}">
      <dgm:prSet/>
      <dgm:spPr/>
      <dgm:t>
        <a:bodyPr/>
        <a:lstStyle/>
        <a:p>
          <a:endParaRPr lang="en-US"/>
        </a:p>
      </dgm:t>
    </dgm:pt>
    <dgm:pt modelId="{C4F3685B-E6F7-4895-AACC-33EB7728B032}">
      <dgm:prSet phldrT="[Text]"/>
      <dgm:spPr/>
      <dgm:t>
        <a:bodyPr/>
        <a:lstStyle/>
        <a:p>
          <a:r>
            <a:rPr lang="en-US" dirty="0"/>
            <a:t>Recovery</a:t>
          </a:r>
        </a:p>
      </dgm:t>
    </dgm:pt>
    <dgm:pt modelId="{58FE38DD-E722-4848-9520-8604CC65B096}" type="parTrans" cxnId="{A8CD18B4-0B49-4801-8AB1-920E809D026B}">
      <dgm:prSet/>
      <dgm:spPr/>
      <dgm:t>
        <a:bodyPr/>
        <a:lstStyle/>
        <a:p>
          <a:endParaRPr lang="en-US"/>
        </a:p>
      </dgm:t>
    </dgm:pt>
    <dgm:pt modelId="{81745F8F-A2D2-4F26-84D4-0C3F05C9BB99}" type="sibTrans" cxnId="{A8CD18B4-0B49-4801-8AB1-920E809D026B}">
      <dgm:prSet/>
      <dgm:spPr/>
      <dgm:t>
        <a:bodyPr/>
        <a:lstStyle/>
        <a:p>
          <a:endParaRPr lang="en-US"/>
        </a:p>
      </dgm:t>
    </dgm:pt>
    <dgm:pt modelId="{E3C0FEB9-9776-4989-9EC7-787656459D0D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Mitigation</a:t>
          </a:r>
        </a:p>
      </dgm:t>
    </dgm:pt>
    <dgm:pt modelId="{63462218-8D44-429D-9530-EAD8C7C4E68E}" type="parTrans" cxnId="{9C6A573F-F2FC-4072-B22C-D52BCC87D2EC}">
      <dgm:prSet/>
      <dgm:spPr/>
      <dgm:t>
        <a:bodyPr/>
        <a:lstStyle/>
        <a:p>
          <a:endParaRPr lang="en-US"/>
        </a:p>
      </dgm:t>
    </dgm:pt>
    <dgm:pt modelId="{0A3D345A-5E0F-4DCB-9F04-02C7B50C3C72}" type="sibTrans" cxnId="{9C6A573F-F2FC-4072-B22C-D52BCC87D2EC}">
      <dgm:prSet/>
      <dgm:spPr/>
      <dgm:t>
        <a:bodyPr/>
        <a:lstStyle/>
        <a:p>
          <a:endParaRPr lang="en-US"/>
        </a:p>
      </dgm:t>
    </dgm:pt>
    <dgm:pt modelId="{B1A699B8-D9F9-431D-A7BB-308AC8294DBF}" type="pres">
      <dgm:prSet presAssocID="{476D07D4-7E9C-4969-BD94-CBCA81AB2F6C}" presName="compositeShape" presStyleCnt="0">
        <dgm:presLayoutVars>
          <dgm:chMax val="7"/>
          <dgm:dir/>
          <dgm:resizeHandles val="exact"/>
        </dgm:presLayoutVars>
      </dgm:prSet>
      <dgm:spPr/>
    </dgm:pt>
    <dgm:pt modelId="{32086A5A-4069-47AB-95E4-E9DD2CA3370B}" type="pres">
      <dgm:prSet presAssocID="{476D07D4-7E9C-4969-BD94-CBCA81AB2F6C}" presName="wedge1" presStyleLbl="node1" presStyleIdx="0" presStyleCnt="4"/>
      <dgm:spPr/>
    </dgm:pt>
    <dgm:pt modelId="{3BF24C76-1899-4E07-87B0-128C8D4FFF5F}" type="pres">
      <dgm:prSet presAssocID="{476D07D4-7E9C-4969-BD94-CBCA81AB2F6C}" presName="dummy1a" presStyleCnt="0"/>
      <dgm:spPr/>
    </dgm:pt>
    <dgm:pt modelId="{2A5FBCCD-1637-45BF-892B-C7C230F745DF}" type="pres">
      <dgm:prSet presAssocID="{476D07D4-7E9C-4969-BD94-CBCA81AB2F6C}" presName="dummy1b" presStyleCnt="0"/>
      <dgm:spPr/>
    </dgm:pt>
    <dgm:pt modelId="{CFBFC380-E96E-409E-A2EB-5E21A65D72FC}" type="pres">
      <dgm:prSet presAssocID="{476D07D4-7E9C-4969-BD94-CBCA81AB2F6C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824C0FE-EF5F-41D4-839C-C5F90192FC77}" type="pres">
      <dgm:prSet presAssocID="{476D07D4-7E9C-4969-BD94-CBCA81AB2F6C}" presName="wedge2" presStyleLbl="node1" presStyleIdx="1" presStyleCnt="4"/>
      <dgm:spPr/>
    </dgm:pt>
    <dgm:pt modelId="{3B722B6C-AD21-4026-BB49-49834CA57960}" type="pres">
      <dgm:prSet presAssocID="{476D07D4-7E9C-4969-BD94-CBCA81AB2F6C}" presName="dummy2a" presStyleCnt="0"/>
      <dgm:spPr/>
    </dgm:pt>
    <dgm:pt modelId="{70A8A775-B264-44AC-8389-BE4D5D791F51}" type="pres">
      <dgm:prSet presAssocID="{476D07D4-7E9C-4969-BD94-CBCA81AB2F6C}" presName="dummy2b" presStyleCnt="0"/>
      <dgm:spPr/>
    </dgm:pt>
    <dgm:pt modelId="{80119715-7F72-4E6F-B7AB-0F211DE3E403}" type="pres">
      <dgm:prSet presAssocID="{476D07D4-7E9C-4969-BD94-CBCA81AB2F6C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2AD0545-3EFF-4532-B2F0-0E2F0DE32CFF}" type="pres">
      <dgm:prSet presAssocID="{476D07D4-7E9C-4969-BD94-CBCA81AB2F6C}" presName="wedge3" presStyleLbl="node1" presStyleIdx="2" presStyleCnt="4"/>
      <dgm:spPr/>
    </dgm:pt>
    <dgm:pt modelId="{4E085A8F-3F23-4A81-BA71-ED895E65C08D}" type="pres">
      <dgm:prSet presAssocID="{476D07D4-7E9C-4969-BD94-CBCA81AB2F6C}" presName="dummy3a" presStyleCnt="0"/>
      <dgm:spPr/>
    </dgm:pt>
    <dgm:pt modelId="{B8185ED5-4E28-4261-AFB8-C253F789BC39}" type="pres">
      <dgm:prSet presAssocID="{476D07D4-7E9C-4969-BD94-CBCA81AB2F6C}" presName="dummy3b" presStyleCnt="0"/>
      <dgm:spPr/>
    </dgm:pt>
    <dgm:pt modelId="{38B032CA-8E3D-4780-B163-2CE4D090C1DA}" type="pres">
      <dgm:prSet presAssocID="{476D07D4-7E9C-4969-BD94-CBCA81AB2F6C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8127AE1-1AC1-4C8D-9094-AC328C9D3FDA}" type="pres">
      <dgm:prSet presAssocID="{476D07D4-7E9C-4969-BD94-CBCA81AB2F6C}" presName="wedge4" presStyleLbl="node1" presStyleIdx="3" presStyleCnt="4"/>
      <dgm:spPr/>
    </dgm:pt>
    <dgm:pt modelId="{61ACD95A-5DAF-4918-B34B-E164E58A0730}" type="pres">
      <dgm:prSet presAssocID="{476D07D4-7E9C-4969-BD94-CBCA81AB2F6C}" presName="dummy4a" presStyleCnt="0"/>
      <dgm:spPr/>
    </dgm:pt>
    <dgm:pt modelId="{40F84A06-75CC-4939-B96C-E93FE182A153}" type="pres">
      <dgm:prSet presAssocID="{476D07D4-7E9C-4969-BD94-CBCA81AB2F6C}" presName="dummy4b" presStyleCnt="0"/>
      <dgm:spPr/>
    </dgm:pt>
    <dgm:pt modelId="{5984B394-7872-46F8-9979-7F76B9267702}" type="pres">
      <dgm:prSet presAssocID="{476D07D4-7E9C-4969-BD94-CBCA81AB2F6C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1E34B21-5A04-4581-8DF9-C9C9E2CBBA1D}" type="pres">
      <dgm:prSet presAssocID="{9D30A3AD-4C38-47AE-A82C-04150E8FEFE7}" presName="arrowWedge1" presStyleLbl="fgSibTrans2D1" presStyleIdx="0" presStyleCnt="4"/>
      <dgm:spPr/>
    </dgm:pt>
    <dgm:pt modelId="{8FFC98E5-24DF-4110-A8F3-DF1619B88197}" type="pres">
      <dgm:prSet presAssocID="{799D74D9-9348-4EDF-8245-C1597066039D}" presName="arrowWedge2" presStyleLbl="fgSibTrans2D1" presStyleIdx="1" presStyleCnt="4"/>
      <dgm:spPr/>
    </dgm:pt>
    <dgm:pt modelId="{9E112842-89D8-4CA8-9AEE-09E9D5BCC253}" type="pres">
      <dgm:prSet presAssocID="{81745F8F-A2D2-4F26-84D4-0C3F05C9BB99}" presName="arrowWedge3" presStyleLbl="fgSibTrans2D1" presStyleIdx="2" presStyleCnt="4"/>
      <dgm:spPr/>
    </dgm:pt>
    <dgm:pt modelId="{E298E8C3-2E21-49DC-B3B0-4EB253F12CFC}" type="pres">
      <dgm:prSet presAssocID="{0A3D345A-5E0F-4DCB-9F04-02C7B50C3C72}" presName="arrowWedge4" presStyleLbl="fgSibTrans2D1" presStyleIdx="3" presStyleCnt="4"/>
      <dgm:spPr/>
    </dgm:pt>
  </dgm:ptLst>
  <dgm:cxnLst>
    <dgm:cxn modelId="{C8BAA601-E8F0-420E-B1DC-AC1C445B99AD}" type="presOf" srcId="{C4F3685B-E6F7-4895-AACC-33EB7728B032}" destId="{52AD0545-3EFF-4532-B2F0-0E2F0DE32CFF}" srcOrd="0" destOrd="0" presId="urn:microsoft.com/office/officeart/2005/8/layout/cycle8"/>
    <dgm:cxn modelId="{9C6A573F-F2FC-4072-B22C-D52BCC87D2EC}" srcId="{476D07D4-7E9C-4969-BD94-CBCA81AB2F6C}" destId="{E3C0FEB9-9776-4989-9EC7-787656459D0D}" srcOrd="3" destOrd="0" parTransId="{63462218-8D44-429D-9530-EAD8C7C4E68E}" sibTransId="{0A3D345A-5E0F-4DCB-9F04-02C7B50C3C72}"/>
    <dgm:cxn modelId="{C6FB8058-7957-4AA2-974E-A93A38CA85A3}" type="presOf" srcId="{89E0CB7B-B270-4A90-8316-7F185BDC2DE6}" destId="{80119715-7F72-4E6F-B7AB-0F211DE3E403}" srcOrd="1" destOrd="0" presId="urn:microsoft.com/office/officeart/2005/8/layout/cycle8"/>
    <dgm:cxn modelId="{155D015A-535D-41A2-B8A4-0983D13695F5}" type="presOf" srcId="{B4E1A6FE-20C2-4F7C-82CB-6868140DE964}" destId="{32086A5A-4069-47AB-95E4-E9DD2CA3370B}" srcOrd="0" destOrd="0" presId="urn:microsoft.com/office/officeart/2005/8/layout/cycle8"/>
    <dgm:cxn modelId="{C5E0BA94-8843-48CB-B146-48E2766ADAF4}" type="presOf" srcId="{E3C0FEB9-9776-4989-9EC7-787656459D0D}" destId="{5984B394-7872-46F8-9979-7F76B9267702}" srcOrd="1" destOrd="0" presId="urn:microsoft.com/office/officeart/2005/8/layout/cycle8"/>
    <dgm:cxn modelId="{8A9C7C96-AC51-4D0B-B5D7-4B35F8A498B3}" type="presOf" srcId="{E3C0FEB9-9776-4989-9EC7-787656459D0D}" destId="{B8127AE1-1AC1-4C8D-9094-AC328C9D3FDA}" srcOrd="0" destOrd="0" presId="urn:microsoft.com/office/officeart/2005/8/layout/cycle8"/>
    <dgm:cxn modelId="{D8418698-C8A6-4B34-BBEA-995828F8B6D9}" srcId="{476D07D4-7E9C-4969-BD94-CBCA81AB2F6C}" destId="{89E0CB7B-B270-4A90-8316-7F185BDC2DE6}" srcOrd="1" destOrd="0" parTransId="{BE6B0739-4FC3-4DE8-925B-8068DA9D1CF2}" sibTransId="{799D74D9-9348-4EDF-8245-C1597066039D}"/>
    <dgm:cxn modelId="{8A273B9B-B041-4AF9-A0CB-0A7323440C42}" type="presOf" srcId="{C4F3685B-E6F7-4895-AACC-33EB7728B032}" destId="{38B032CA-8E3D-4780-B163-2CE4D090C1DA}" srcOrd="1" destOrd="0" presId="urn:microsoft.com/office/officeart/2005/8/layout/cycle8"/>
    <dgm:cxn modelId="{9CC9549F-9FBE-4121-8E0B-C38B7AC5819A}" srcId="{476D07D4-7E9C-4969-BD94-CBCA81AB2F6C}" destId="{B4E1A6FE-20C2-4F7C-82CB-6868140DE964}" srcOrd="0" destOrd="0" parTransId="{FB5E8963-DFD2-4EB1-B076-8013633467FF}" sibTransId="{9D30A3AD-4C38-47AE-A82C-04150E8FEFE7}"/>
    <dgm:cxn modelId="{9F293EA3-32E7-4C4B-9BF3-7D4C4919FD41}" type="presOf" srcId="{476D07D4-7E9C-4969-BD94-CBCA81AB2F6C}" destId="{B1A699B8-D9F9-431D-A7BB-308AC8294DBF}" srcOrd="0" destOrd="0" presId="urn:microsoft.com/office/officeart/2005/8/layout/cycle8"/>
    <dgm:cxn modelId="{A8CD18B4-0B49-4801-8AB1-920E809D026B}" srcId="{476D07D4-7E9C-4969-BD94-CBCA81AB2F6C}" destId="{C4F3685B-E6F7-4895-AACC-33EB7728B032}" srcOrd="2" destOrd="0" parTransId="{58FE38DD-E722-4848-9520-8604CC65B096}" sibTransId="{81745F8F-A2D2-4F26-84D4-0C3F05C9BB99}"/>
    <dgm:cxn modelId="{5BD9BFFB-AE53-4460-9914-E17988B7E947}" type="presOf" srcId="{B4E1A6FE-20C2-4F7C-82CB-6868140DE964}" destId="{CFBFC380-E96E-409E-A2EB-5E21A65D72FC}" srcOrd="1" destOrd="0" presId="urn:microsoft.com/office/officeart/2005/8/layout/cycle8"/>
    <dgm:cxn modelId="{1F8680FC-841E-4136-A0C8-8F324A748970}" type="presOf" srcId="{89E0CB7B-B270-4A90-8316-7F185BDC2DE6}" destId="{B824C0FE-EF5F-41D4-839C-C5F90192FC77}" srcOrd="0" destOrd="0" presId="urn:microsoft.com/office/officeart/2005/8/layout/cycle8"/>
    <dgm:cxn modelId="{51914474-6EAB-4995-9C5B-7AD0256EB5BA}" type="presParOf" srcId="{B1A699B8-D9F9-431D-A7BB-308AC8294DBF}" destId="{32086A5A-4069-47AB-95E4-E9DD2CA3370B}" srcOrd="0" destOrd="0" presId="urn:microsoft.com/office/officeart/2005/8/layout/cycle8"/>
    <dgm:cxn modelId="{919B4771-8674-42C7-8954-7402FE5EC2A6}" type="presParOf" srcId="{B1A699B8-D9F9-431D-A7BB-308AC8294DBF}" destId="{3BF24C76-1899-4E07-87B0-128C8D4FFF5F}" srcOrd="1" destOrd="0" presId="urn:microsoft.com/office/officeart/2005/8/layout/cycle8"/>
    <dgm:cxn modelId="{F1D5226C-C5D3-408E-AA06-F8EF3098708D}" type="presParOf" srcId="{B1A699B8-D9F9-431D-A7BB-308AC8294DBF}" destId="{2A5FBCCD-1637-45BF-892B-C7C230F745DF}" srcOrd="2" destOrd="0" presId="urn:microsoft.com/office/officeart/2005/8/layout/cycle8"/>
    <dgm:cxn modelId="{000E4D25-F98E-494D-85D5-A9BAD60162D6}" type="presParOf" srcId="{B1A699B8-D9F9-431D-A7BB-308AC8294DBF}" destId="{CFBFC380-E96E-409E-A2EB-5E21A65D72FC}" srcOrd="3" destOrd="0" presId="urn:microsoft.com/office/officeart/2005/8/layout/cycle8"/>
    <dgm:cxn modelId="{9FCE6EEE-0AD4-4169-9FEB-2B473B70DB22}" type="presParOf" srcId="{B1A699B8-D9F9-431D-A7BB-308AC8294DBF}" destId="{B824C0FE-EF5F-41D4-839C-C5F90192FC77}" srcOrd="4" destOrd="0" presId="urn:microsoft.com/office/officeart/2005/8/layout/cycle8"/>
    <dgm:cxn modelId="{20424A54-97D3-4A97-B6CC-6597553CB620}" type="presParOf" srcId="{B1A699B8-D9F9-431D-A7BB-308AC8294DBF}" destId="{3B722B6C-AD21-4026-BB49-49834CA57960}" srcOrd="5" destOrd="0" presId="urn:microsoft.com/office/officeart/2005/8/layout/cycle8"/>
    <dgm:cxn modelId="{40F5A965-2A32-415C-BE82-AC9409A8DB8A}" type="presParOf" srcId="{B1A699B8-D9F9-431D-A7BB-308AC8294DBF}" destId="{70A8A775-B264-44AC-8389-BE4D5D791F51}" srcOrd="6" destOrd="0" presId="urn:microsoft.com/office/officeart/2005/8/layout/cycle8"/>
    <dgm:cxn modelId="{78B860A1-7379-4CA4-80E7-891586609355}" type="presParOf" srcId="{B1A699B8-D9F9-431D-A7BB-308AC8294DBF}" destId="{80119715-7F72-4E6F-B7AB-0F211DE3E403}" srcOrd="7" destOrd="0" presId="urn:microsoft.com/office/officeart/2005/8/layout/cycle8"/>
    <dgm:cxn modelId="{7C2CA528-610E-4D02-AAF9-BCEBEB3951EA}" type="presParOf" srcId="{B1A699B8-D9F9-431D-A7BB-308AC8294DBF}" destId="{52AD0545-3EFF-4532-B2F0-0E2F0DE32CFF}" srcOrd="8" destOrd="0" presId="urn:microsoft.com/office/officeart/2005/8/layout/cycle8"/>
    <dgm:cxn modelId="{2844A93F-0F06-478A-87F7-8DA9F9309A2E}" type="presParOf" srcId="{B1A699B8-D9F9-431D-A7BB-308AC8294DBF}" destId="{4E085A8F-3F23-4A81-BA71-ED895E65C08D}" srcOrd="9" destOrd="0" presId="urn:microsoft.com/office/officeart/2005/8/layout/cycle8"/>
    <dgm:cxn modelId="{9DF55B2B-4E56-4BFE-B4FB-FDD6587F8F47}" type="presParOf" srcId="{B1A699B8-D9F9-431D-A7BB-308AC8294DBF}" destId="{B8185ED5-4E28-4261-AFB8-C253F789BC39}" srcOrd="10" destOrd="0" presId="urn:microsoft.com/office/officeart/2005/8/layout/cycle8"/>
    <dgm:cxn modelId="{6D0F3427-9D6C-485E-A312-D21C96F7CCF1}" type="presParOf" srcId="{B1A699B8-D9F9-431D-A7BB-308AC8294DBF}" destId="{38B032CA-8E3D-4780-B163-2CE4D090C1DA}" srcOrd="11" destOrd="0" presId="urn:microsoft.com/office/officeart/2005/8/layout/cycle8"/>
    <dgm:cxn modelId="{74DB6B05-15EC-4EE2-A7D3-B3E6464C9DE7}" type="presParOf" srcId="{B1A699B8-D9F9-431D-A7BB-308AC8294DBF}" destId="{B8127AE1-1AC1-4C8D-9094-AC328C9D3FDA}" srcOrd="12" destOrd="0" presId="urn:microsoft.com/office/officeart/2005/8/layout/cycle8"/>
    <dgm:cxn modelId="{7850DF2A-DC5B-4A30-B410-1436771BAE4E}" type="presParOf" srcId="{B1A699B8-D9F9-431D-A7BB-308AC8294DBF}" destId="{61ACD95A-5DAF-4918-B34B-E164E58A0730}" srcOrd="13" destOrd="0" presId="urn:microsoft.com/office/officeart/2005/8/layout/cycle8"/>
    <dgm:cxn modelId="{BE0A97AC-1BF7-46DF-8D2A-A9A49180FF77}" type="presParOf" srcId="{B1A699B8-D9F9-431D-A7BB-308AC8294DBF}" destId="{40F84A06-75CC-4939-B96C-E93FE182A153}" srcOrd="14" destOrd="0" presId="urn:microsoft.com/office/officeart/2005/8/layout/cycle8"/>
    <dgm:cxn modelId="{794CF565-0323-4ED3-B551-F26453F29CEE}" type="presParOf" srcId="{B1A699B8-D9F9-431D-A7BB-308AC8294DBF}" destId="{5984B394-7872-46F8-9979-7F76B9267702}" srcOrd="15" destOrd="0" presId="urn:microsoft.com/office/officeart/2005/8/layout/cycle8"/>
    <dgm:cxn modelId="{FA58BAB2-C8A6-45C0-80D6-AA74300758B1}" type="presParOf" srcId="{B1A699B8-D9F9-431D-A7BB-308AC8294DBF}" destId="{C1E34B21-5A04-4581-8DF9-C9C9E2CBBA1D}" srcOrd="16" destOrd="0" presId="urn:microsoft.com/office/officeart/2005/8/layout/cycle8"/>
    <dgm:cxn modelId="{30A159DB-6B59-48AD-B241-34CC101F22AF}" type="presParOf" srcId="{B1A699B8-D9F9-431D-A7BB-308AC8294DBF}" destId="{8FFC98E5-24DF-4110-A8F3-DF1619B88197}" srcOrd="17" destOrd="0" presId="urn:microsoft.com/office/officeart/2005/8/layout/cycle8"/>
    <dgm:cxn modelId="{15B567CB-5DBB-4AF6-88FC-24F2AB216FDE}" type="presParOf" srcId="{B1A699B8-D9F9-431D-A7BB-308AC8294DBF}" destId="{9E112842-89D8-4CA8-9AEE-09E9D5BCC253}" srcOrd="18" destOrd="0" presId="urn:microsoft.com/office/officeart/2005/8/layout/cycle8"/>
    <dgm:cxn modelId="{7D9AFC7D-B9C4-4409-A0FC-6F51080BF953}" type="presParOf" srcId="{B1A699B8-D9F9-431D-A7BB-308AC8294DBF}" destId="{E298E8C3-2E21-49DC-B3B0-4EB253F12CFC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37F1A6-99D7-4D6D-B2A4-33F6ECF19329}" type="doc">
      <dgm:prSet loTypeId="urn:microsoft.com/office/officeart/2005/8/layout/hProcess9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2B6CA3B1-7BAE-4F78-9797-05BEBF09834E}">
      <dgm:prSet/>
      <dgm:spPr>
        <a:solidFill>
          <a:schemeClr val="accent1"/>
        </a:solidFill>
      </dgm:spPr>
      <dgm:t>
        <a:bodyPr/>
        <a:lstStyle/>
        <a:p>
          <a:endParaRPr lang="en-US" dirty="0"/>
        </a:p>
      </dgm:t>
    </dgm:pt>
    <dgm:pt modelId="{A2BDA5C1-0848-48F5-BEB2-26EFB282313C}" type="parTrans" cxnId="{A18DB269-9C7E-4E05-B996-75E975C19CAE}">
      <dgm:prSet/>
      <dgm:spPr/>
      <dgm:t>
        <a:bodyPr/>
        <a:lstStyle/>
        <a:p>
          <a:endParaRPr lang="en-US"/>
        </a:p>
      </dgm:t>
    </dgm:pt>
    <dgm:pt modelId="{172734B9-CFEB-4135-BE97-196AB666262C}" type="sibTrans" cxnId="{A18DB269-9C7E-4E05-B996-75E975C19CAE}">
      <dgm:prSet/>
      <dgm:spPr/>
      <dgm:t>
        <a:bodyPr/>
        <a:lstStyle/>
        <a:p>
          <a:endParaRPr lang="en-US"/>
        </a:p>
      </dgm:t>
    </dgm:pt>
    <dgm:pt modelId="{9B78AA1A-2505-4D37-8ACD-D40C51E849C5}">
      <dgm:prSet/>
      <dgm:spPr>
        <a:solidFill>
          <a:schemeClr val="accent4"/>
        </a:solidFill>
      </dgm:spPr>
      <dgm:t>
        <a:bodyPr/>
        <a:lstStyle/>
        <a:p>
          <a:endParaRPr lang="en-US" dirty="0"/>
        </a:p>
      </dgm:t>
    </dgm:pt>
    <dgm:pt modelId="{0A2B7731-EFC6-48AC-A2E5-A28EAF687D51}" type="parTrans" cxnId="{EE434CC4-2D75-4F2D-9E44-24A1DC6EDD13}">
      <dgm:prSet/>
      <dgm:spPr/>
      <dgm:t>
        <a:bodyPr/>
        <a:lstStyle/>
        <a:p>
          <a:endParaRPr lang="en-US"/>
        </a:p>
      </dgm:t>
    </dgm:pt>
    <dgm:pt modelId="{5235D561-E9E6-4E5A-9C01-CCE5840FD7E8}" type="sibTrans" cxnId="{EE434CC4-2D75-4F2D-9E44-24A1DC6EDD13}">
      <dgm:prSet/>
      <dgm:spPr/>
      <dgm:t>
        <a:bodyPr/>
        <a:lstStyle/>
        <a:p>
          <a:endParaRPr lang="en-US"/>
        </a:p>
      </dgm:t>
    </dgm:pt>
    <dgm:pt modelId="{3EE78A47-B7EA-4856-98E7-36B2F7D0B04D}">
      <dgm:prSet/>
      <dgm:spPr>
        <a:solidFill>
          <a:schemeClr val="accent4"/>
        </a:solidFill>
      </dgm:spPr>
      <dgm:t>
        <a:bodyPr/>
        <a:lstStyle/>
        <a:p>
          <a:endParaRPr lang="en-US" dirty="0"/>
        </a:p>
      </dgm:t>
    </dgm:pt>
    <dgm:pt modelId="{0077B46C-9572-4027-802C-C89C92836F74}" type="sibTrans" cxnId="{56DE70FC-56D2-41DD-B13C-489ED2ED7EFF}">
      <dgm:prSet/>
      <dgm:spPr/>
      <dgm:t>
        <a:bodyPr/>
        <a:lstStyle/>
        <a:p>
          <a:endParaRPr lang="en-US"/>
        </a:p>
      </dgm:t>
    </dgm:pt>
    <dgm:pt modelId="{A7C28CF5-6B1D-4C2E-B733-116BFD0F8605}" type="parTrans" cxnId="{56DE70FC-56D2-41DD-B13C-489ED2ED7EFF}">
      <dgm:prSet/>
      <dgm:spPr/>
      <dgm:t>
        <a:bodyPr/>
        <a:lstStyle/>
        <a:p>
          <a:endParaRPr lang="en-US"/>
        </a:p>
      </dgm:t>
    </dgm:pt>
    <dgm:pt modelId="{257342DD-2BEE-4157-85A0-5CEDBF5044E6}" type="pres">
      <dgm:prSet presAssocID="{4037F1A6-99D7-4D6D-B2A4-33F6ECF19329}" presName="CompostProcess" presStyleCnt="0">
        <dgm:presLayoutVars>
          <dgm:dir/>
          <dgm:resizeHandles val="exact"/>
        </dgm:presLayoutVars>
      </dgm:prSet>
      <dgm:spPr/>
    </dgm:pt>
    <dgm:pt modelId="{F76D11A6-8DB1-4975-9A2E-EA96869C7BD9}" type="pres">
      <dgm:prSet presAssocID="{4037F1A6-99D7-4D6D-B2A4-33F6ECF19329}" presName="arrow" presStyleLbl="bgShp" presStyleIdx="0" presStyleCnt="1"/>
      <dgm:spPr/>
    </dgm:pt>
    <dgm:pt modelId="{0430FC57-7630-4C12-98C7-757A61A08FF3}" type="pres">
      <dgm:prSet presAssocID="{4037F1A6-99D7-4D6D-B2A4-33F6ECF19329}" presName="linearProcess" presStyleCnt="0"/>
      <dgm:spPr/>
    </dgm:pt>
    <dgm:pt modelId="{B3FE7A49-50F5-4B0E-B97F-276E003173E3}" type="pres">
      <dgm:prSet presAssocID="{3EE78A47-B7EA-4856-98E7-36B2F7D0B04D}" presName="textNode" presStyleLbl="node1" presStyleIdx="0" presStyleCnt="3" custScaleX="112952" custScaleY="189156" custLinFactNeighborY="3850">
        <dgm:presLayoutVars>
          <dgm:bulletEnabled val="1"/>
        </dgm:presLayoutVars>
      </dgm:prSet>
      <dgm:spPr/>
    </dgm:pt>
    <dgm:pt modelId="{C800D4F3-A9B6-408B-8DD8-2B0943A70FA6}" type="pres">
      <dgm:prSet presAssocID="{0077B46C-9572-4027-802C-C89C92836F74}" presName="sibTrans" presStyleCnt="0"/>
      <dgm:spPr/>
    </dgm:pt>
    <dgm:pt modelId="{E94CD924-1959-4A50-B6D7-8D11A85ADB6B}" type="pres">
      <dgm:prSet presAssocID="{2B6CA3B1-7BAE-4F78-9797-05BEBF09834E}" presName="textNode" presStyleLbl="node1" presStyleIdx="1" presStyleCnt="3" custScaleX="112207" custScaleY="189156" custLinFactNeighborX="-48926" custLinFactNeighborY="3850">
        <dgm:presLayoutVars>
          <dgm:bulletEnabled val="1"/>
        </dgm:presLayoutVars>
      </dgm:prSet>
      <dgm:spPr/>
    </dgm:pt>
    <dgm:pt modelId="{8B9D7C59-BEFB-4E4F-89C4-1E7BCDFE1782}" type="pres">
      <dgm:prSet presAssocID="{172734B9-CFEB-4135-BE97-196AB666262C}" presName="sibTrans" presStyleCnt="0"/>
      <dgm:spPr/>
    </dgm:pt>
    <dgm:pt modelId="{02F6EA9D-D514-439F-A8BE-0975DA8113E6}" type="pres">
      <dgm:prSet presAssocID="{9B78AA1A-2505-4D37-8ACD-D40C51E849C5}" presName="textNode" presStyleLbl="node1" presStyleIdx="2" presStyleCnt="3" custScaleX="110387" custScaleY="189156" custLinFactNeighborX="-97704" custLinFactNeighborY="3850">
        <dgm:presLayoutVars>
          <dgm:bulletEnabled val="1"/>
        </dgm:presLayoutVars>
      </dgm:prSet>
      <dgm:spPr/>
    </dgm:pt>
  </dgm:ptLst>
  <dgm:cxnLst>
    <dgm:cxn modelId="{A18DB269-9C7E-4E05-B996-75E975C19CAE}" srcId="{4037F1A6-99D7-4D6D-B2A4-33F6ECF19329}" destId="{2B6CA3B1-7BAE-4F78-9797-05BEBF09834E}" srcOrd="1" destOrd="0" parTransId="{A2BDA5C1-0848-48F5-BEB2-26EFB282313C}" sibTransId="{172734B9-CFEB-4135-BE97-196AB666262C}"/>
    <dgm:cxn modelId="{00A9FB5A-B136-441A-B5F3-24D55BC1FCE4}" type="presOf" srcId="{2B6CA3B1-7BAE-4F78-9797-05BEBF09834E}" destId="{E94CD924-1959-4A50-B6D7-8D11A85ADB6B}" srcOrd="0" destOrd="0" presId="urn:microsoft.com/office/officeart/2005/8/layout/hProcess9"/>
    <dgm:cxn modelId="{590A8D82-4E4A-41D9-B727-3B2D82805244}" type="presOf" srcId="{3EE78A47-B7EA-4856-98E7-36B2F7D0B04D}" destId="{B3FE7A49-50F5-4B0E-B97F-276E003173E3}" srcOrd="0" destOrd="0" presId="urn:microsoft.com/office/officeart/2005/8/layout/hProcess9"/>
    <dgm:cxn modelId="{8E695F99-F2BB-4DA5-A1A5-F63D299F1029}" type="presOf" srcId="{4037F1A6-99D7-4D6D-B2A4-33F6ECF19329}" destId="{257342DD-2BEE-4157-85A0-5CEDBF5044E6}" srcOrd="0" destOrd="0" presId="urn:microsoft.com/office/officeart/2005/8/layout/hProcess9"/>
    <dgm:cxn modelId="{99043DB4-F104-4F9A-A5FE-B810188BBD5D}" type="presOf" srcId="{9B78AA1A-2505-4D37-8ACD-D40C51E849C5}" destId="{02F6EA9D-D514-439F-A8BE-0975DA8113E6}" srcOrd="0" destOrd="0" presId="urn:microsoft.com/office/officeart/2005/8/layout/hProcess9"/>
    <dgm:cxn modelId="{EE434CC4-2D75-4F2D-9E44-24A1DC6EDD13}" srcId="{4037F1A6-99D7-4D6D-B2A4-33F6ECF19329}" destId="{9B78AA1A-2505-4D37-8ACD-D40C51E849C5}" srcOrd="2" destOrd="0" parTransId="{0A2B7731-EFC6-48AC-A2E5-A28EAF687D51}" sibTransId="{5235D561-E9E6-4E5A-9C01-CCE5840FD7E8}"/>
    <dgm:cxn modelId="{56DE70FC-56D2-41DD-B13C-489ED2ED7EFF}" srcId="{4037F1A6-99D7-4D6D-B2A4-33F6ECF19329}" destId="{3EE78A47-B7EA-4856-98E7-36B2F7D0B04D}" srcOrd="0" destOrd="0" parTransId="{A7C28CF5-6B1D-4C2E-B733-116BFD0F8605}" sibTransId="{0077B46C-9572-4027-802C-C89C92836F74}"/>
    <dgm:cxn modelId="{AD6293F3-375F-425D-B97E-3D5F3721BF54}" type="presParOf" srcId="{257342DD-2BEE-4157-85A0-5CEDBF5044E6}" destId="{F76D11A6-8DB1-4975-9A2E-EA96869C7BD9}" srcOrd="0" destOrd="0" presId="urn:microsoft.com/office/officeart/2005/8/layout/hProcess9"/>
    <dgm:cxn modelId="{7D36B387-E1B3-4BCB-B0D0-CA6E5F2BC37D}" type="presParOf" srcId="{257342DD-2BEE-4157-85A0-5CEDBF5044E6}" destId="{0430FC57-7630-4C12-98C7-757A61A08FF3}" srcOrd="1" destOrd="0" presId="urn:microsoft.com/office/officeart/2005/8/layout/hProcess9"/>
    <dgm:cxn modelId="{228A79C2-E624-4700-9F82-1B1F810FFC5F}" type="presParOf" srcId="{0430FC57-7630-4C12-98C7-757A61A08FF3}" destId="{B3FE7A49-50F5-4B0E-B97F-276E003173E3}" srcOrd="0" destOrd="0" presId="urn:microsoft.com/office/officeart/2005/8/layout/hProcess9"/>
    <dgm:cxn modelId="{246AFDC4-E770-4341-99BB-F0A828F7D1C2}" type="presParOf" srcId="{0430FC57-7630-4C12-98C7-757A61A08FF3}" destId="{C800D4F3-A9B6-408B-8DD8-2B0943A70FA6}" srcOrd="1" destOrd="0" presId="urn:microsoft.com/office/officeart/2005/8/layout/hProcess9"/>
    <dgm:cxn modelId="{67EA021A-58C7-4241-81A8-59022F5B3C45}" type="presParOf" srcId="{0430FC57-7630-4C12-98C7-757A61A08FF3}" destId="{E94CD924-1959-4A50-B6D7-8D11A85ADB6B}" srcOrd="2" destOrd="0" presId="urn:microsoft.com/office/officeart/2005/8/layout/hProcess9"/>
    <dgm:cxn modelId="{09403458-CFB3-44F8-9761-1D9A3ED51F22}" type="presParOf" srcId="{0430FC57-7630-4C12-98C7-757A61A08FF3}" destId="{8B9D7C59-BEFB-4E4F-89C4-1E7BCDFE1782}" srcOrd="3" destOrd="0" presId="urn:microsoft.com/office/officeart/2005/8/layout/hProcess9"/>
    <dgm:cxn modelId="{12DD1AB7-DC5A-44D8-A659-0E203542E3E2}" type="presParOf" srcId="{0430FC57-7630-4C12-98C7-757A61A08FF3}" destId="{02F6EA9D-D514-439F-A8BE-0975DA8113E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86A5A-4069-47AB-95E4-E9DD2CA3370B}">
      <dsp:nvSpPr>
        <dsp:cNvPr id="0" name=""/>
        <dsp:cNvSpPr/>
      </dsp:nvSpPr>
      <dsp:spPr>
        <a:xfrm>
          <a:off x="1471652" y="267289"/>
          <a:ext cx="3636467" cy="3636467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Preparedness</a:t>
          </a:r>
        </a:p>
      </dsp:txBody>
      <dsp:txXfrm>
        <a:off x="3402010" y="1020990"/>
        <a:ext cx="1342029" cy="995699"/>
      </dsp:txXfrm>
    </dsp:sp>
    <dsp:sp modelId="{B824C0FE-EF5F-41D4-839C-C5F90192FC77}">
      <dsp:nvSpPr>
        <dsp:cNvPr id="0" name=""/>
        <dsp:cNvSpPr/>
      </dsp:nvSpPr>
      <dsp:spPr>
        <a:xfrm>
          <a:off x="1471652" y="389370"/>
          <a:ext cx="3636467" cy="3636467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Response</a:t>
          </a:r>
        </a:p>
      </dsp:txBody>
      <dsp:txXfrm>
        <a:off x="3402010" y="2276437"/>
        <a:ext cx="1342029" cy="995699"/>
      </dsp:txXfrm>
    </dsp:sp>
    <dsp:sp modelId="{52AD0545-3EFF-4532-B2F0-0E2F0DE32CFF}">
      <dsp:nvSpPr>
        <dsp:cNvPr id="0" name=""/>
        <dsp:cNvSpPr/>
      </dsp:nvSpPr>
      <dsp:spPr>
        <a:xfrm>
          <a:off x="1349571" y="389370"/>
          <a:ext cx="3636467" cy="3636467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Recovery</a:t>
          </a:r>
        </a:p>
      </dsp:txBody>
      <dsp:txXfrm>
        <a:off x="1713650" y="2276437"/>
        <a:ext cx="1342029" cy="995699"/>
      </dsp:txXfrm>
    </dsp:sp>
    <dsp:sp modelId="{B8127AE1-1AC1-4C8D-9094-AC328C9D3FDA}">
      <dsp:nvSpPr>
        <dsp:cNvPr id="0" name=""/>
        <dsp:cNvSpPr/>
      </dsp:nvSpPr>
      <dsp:spPr>
        <a:xfrm>
          <a:off x="1349571" y="267289"/>
          <a:ext cx="3636467" cy="3636467"/>
        </a:xfrm>
        <a:prstGeom prst="pie">
          <a:avLst>
            <a:gd name="adj1" fmla="val 10800000"/>
            <a:gd name="adj2" fmla="val 1620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Mitigation</a:t>
          </a:r>
        </a:p>
      </dsp:txBody>
      <dsp:txXfrm>
        <a:off x="1713650" y="1020990"/>
        <a:ext cx="1342029" cy="995699"/>
      </dsp:txXfrm>
    </dsp:sp>
    <dsp:sp modelId="{C1E34B21-5A04-4581-8DF9-C9C9E2CBBA1D}">
      <dsp:nvSpPr>
        <dsp:cNvPr id="0" name=""/>
        <dsp:cNvSpPr/>
      </dsp:nvSpPr>
      <dsp:spPr>
        <a:xfrm>
          <a:off x="1246537" y="42174"/>
          <a:ext cx="4086696" cy="4086696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C98E5-24DF-4110-A8F3-DF1619B88197}">
      <dsp:nvSpPr>
        <dsp:cNvPr id="0" name=""/>
        <dsp:cNvSpPr/>
      </dsp:nvSpPr>
      <dsp:spPr>
        <a:xfrm>
          <a:off x="1246537" y="164256"/>
          <a:ext cx="4086696" cy="4086696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12842-89D8-4CA8-9AEE-09E9D5BCC253}">
      <dsp:nvSpPr>
        <dsp:cNvPr id="0" name=""/>
        <dsp:cNvSpPr/>
      </dsp:nvSpPr>
      <dsp:spPr>
        <a:xfrm>
          <a:off x="1124456" y="164256"/>
          <a:ext cx="4086696" cy="4086696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98E8C3-2E21-49DC-B3B0-4EB253F12CFC}">
      <dsp:nvSpPr>
        <dsp:cNvPr id="0" name=""/>
        <dsp:cNvSpPr/>
      </dsp:nvSpPr>
      <dsp:spPr>
        <a:xfrm>
          <a:off x="1124456" y="42174"/>
          <a:ext cx="4086696" cy="4086696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D11A6-8DB1-4975-9A2E-EA96869C7BD9}">
      <dsp:nvSpPr>
        <dsp:cNvPr id="0" name=""/>
        <dsp:cNvSpPr/>
      </dsp:nvSpPr>
      <dsp:spPr>
        <a:xfrm>
          <a:off x="802385" y="0"/>
          <a:ext cx="9093708" cy="604264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E7A49-50F5-4B0E-B97F-276E003173E3}">
      <dsp:nvSpPr>
        <dsp:cNvPr id="0" name=""/>
        <dsp:cNvSpPr/>
      </dsp:nvSpPr>
      <dsp:spPr>
        <a:xfrm>
          <a:off x="1879" y="828373"/>
          <a:ext cx="3274756" cy="457200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61739" y="988233"/>
        <a:ext cx="2955036" cy="4252287"/>
      </dsp:txXfrm>
    </dsp:sp>
    <dsp:sp modelId="{E94CD924-1959-4A50-B6D7-8D11A85ADB6B}">
      <dsp:nvSpPr>
        <dsp:cNvPr id="0" name=""/>
        <dsp:cNvSpPr/>
      </dsp:nvSpPr>
      <dsp:spPr>
        <a:xfrm>
          <a:off x="3523429" y="828373"/>
          <a:ext cx="3253157" cy="4572007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682235" y="987179"/>
        <a:ext cx="2935545" cy="4254395"/>
      </dsp:txXfrm>
    </dsp:sp>
    <dsp:sp modelId="{02F6EA9D-D514-439F-A8BE-0975DA8113E6}">
      <dsp:nvSpPr>
        <dsp:cNvPr id="0" name=""/>
        <dsp:cNvSpPr/>
      </dsp:nvSpPr>
      <dsp:spPr>
        <a:xfrm>
          <a:off x="7024095" y="828373"/>
          <a:ext cx="3200391" cy="457200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7180325" y="984603"/>
        <a:ext cx="2887931" cy="42595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7T23:03:24.770"/>
    </inkml:context>
    <inkml:brush xml:id="br0">
      <inkml:brushProperty name="width" value="0.035" units="cm"/>
      <inkml:brushProperty name="height" value="0.035" units="cm"/>
      <inkml:brushProperty name="color" value="#33CCFF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7T23:03:24.770"/>
    </inkml:context>
    <inkml:brush xml:id="br0">
      <inkml:brushProperty name="width" value="0.035" units="cm"/>
      <inkml:brushProperty name="height" value="0.035" units="cm"/>
      <inkml:brushProperty name="color" value="#33CCFF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5T14:01:16.546"/>
    </inkml:context>
    <inkml:brush xml:id="br0">
      <inkml:brushProperty name="width" value="0.035" units="cm"/>
      <inkml:brushProperty name="height" value="0.035" units="cm"/>
      <inkml:brushProperty name="color" value="#33CCFF"/>
    </inkml:brush>
  </inkml:definitions>
  <inkml:trace contextRef="#ctx0" brushRef="#br0">386 21 24575,'381'-15'0,"-278"10"0,183 14 0,-19 2 0,432-11 0,-644 3 0,0 2 0,62 14 0,35 5 0,-108-18 0,-1 1 0,1 3 0,-2 1 0,1 2 0,-2 2 0,48 24 0,-28-7 0,-5-1 0,1-3 0,102 36 0,-89-42 0,123 30 0,-99-34 0,1-4 0,160 2 0,-208-15 0,85 16 0,-89-11 0,16 4 0,-26-4 0,63 4 0,116-8-5565,-1-1 3512,424-3 7197,-78 0-2670,-477 7-2474,0 3 0,-1 4 0,0 4 0,83 27 0,71 31 0,25 7 0,-191-64 0,-2 4 0,69 30 0,-129-49 0,0 0 0,0 1 0,-1 0 0,1 0 0,-1 0 0,0 0 0,0 0 0,0 1 0,0 0 0,-1 0 0,1 0 0,-1 0 0,0 0 0,0 1 0,-1 0 0,1-1 0,-1 1 0,2 8 0,0 3 0,-2-1 0,0 0 0,-1 1 0,-1-1 0,-1 17 0,1-20 0,0 97 0,-3 60 0,0-152 0,-1-1 0,0 1 0,-1-1 0,-1 0 0,0-1 0,-1 1 0,-1-1 0,-1-1 0,0 1 0,-1-1 0,0-1 0,-1 0 0,-12 12 0,14-18 0,0-1 0,0 1 0,-1-1 0,0-1 0,0 0 0,0 0 0,0-1 0,-1-1 0,0 1 0,1-2 0,-1 0 0,0 0 0,-1 0 0,1-2 0,-20 0 0,-12-2 0,-1-3 0,-67-14 0,91 13 0,-1 0 0,1-1 0,-22-12 0,27 11 0,-1 1 0,0 1 0,0 0 0,-1 1 0,0 1 0,-19-2 0,-41 3 0,55 4 0,-1-2 0,0-1 0,0 0 0,-42-11 0,-149-39 0,63 18 0,111 26 0,-1 1 0,1 3 0,-77 2 0,61 1 0,-63-7 0,-10-4 0,-169 6 0,-27-1 0,-315-34 0,458 16 0,55 1 0,89 15 0,0 2 0,-56-3 0,-355-26-9911,322 22 8502,81 8 3956,-1-2 1,2-2-1,-76-28 1,-64-48-1418,-386-87-7914,539 164 8141,0 1 0,0 2 0,-1 2-1,-39-2 1,52 5-1357,0-1 0,-38-9 0,5 1 0,34 6 0,0 0 0,0-2 0,0 0 0,0-2 0,1 0 0,1 0 0,-1-2 0,1 0 0,1-1 0,0-1 0,0-1 0,2 0 0,-18-18 0,-105-124 0,121 138 0,-1 0 0,-1 1 0,0 1 0,-1 1 0,-1 0 0,0 2 0,-1 0 0,0 1 0,-1 2 0,0 0 0,-1 1 0,1 1 0,-1 1 0,-1 1 0,1 1 0,-1 1 0,0 1 0,-33 2 0,4 1 0,0-1 0,1 3 0,-66 11 0,79-8 0,-1-2 0,0-1 0,1-2 0,-1-2 0,0-2 0,0-1 0,1-2 0,0-2 0,0-1 0,-72-29 0,108 37 0,-1-1 0,1 0 0,0 0 0,0 0 0,0 0 0,0-1 0,0 1 0,0-1 0,0 0 0,1 1 0,-1-1 0,1 0 0,0-1 0,0 1 0,0 0 0,1-1 0,-1 1 0,1-1 0,-1 1 0,1-1 0,0 0 0,1 1 0,-1-1 0,1 0 0,-1 0 0,1 0 0,0 1 0,1-1 0,0-6 0,0 3 0,0 1 0,1 0 0,-1-1 0,1 1 0,0 0 0,1 0 0,0 0 0,0 0 0,0 1 0,1-1 0,-1 1 0,1 0 0,0 0 0,1 0 0,0 0 0,7-6 0,-2 5 0,0 1 0,1 0 0,-1 0 0,1 1 0,0 0 0,0 1 0,1 0 0,-1 1 0,19-2 0,12 3 0,57 4 0,-19 0 0,-53-4 0,-8 1 0,-1 0 0,37 5 0,-43 0-44,-12-1 153,-18 3-1539,-5-4-5396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B2BA4046-04F3-4386-B20B-33A179951C2A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6" tIns="48328" rIns="96656" bIns="4832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6"/>
            <a:ext cx="5852160" cy="3780473"/>
          </a:xfrm>
          <a:prstGeom prst="rect">
            <a:avLst/>
          </a:prstGeom>
        </p:spPr>
        <p:txBody>
          <a:bodyPr vert="horz" lIns="96656" tIns="48328" rIns="96656" bIns="4832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1727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3"/>
            <a:ext cx="3169920" cy="481727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7AD16228-3140-4D07-9D51-C0DB29A922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69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54">
              <a:defRPr/>
            </a:pPr>
            <a:fld id="{A41E91EA-975A-466C-A580-D5300CE42CF0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54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9918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6230D-8B64-90B9-3EF9-8FF68124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F65E1-97A4-615B-8635-8D59F8925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95165C-04D1-69B3-6BC3-7D57A0E75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5A1F8-292C-9857-CEBE-B9A57DC73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90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49ED-A6F5-3255-9781-C404A6F25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104E9-E3E1-5F20-3BEF-A2178C021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567AA-4C98-95C3-A377-F05D8FA05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EE76D-891E-E88D-5164-4CC601D8A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94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3FB3-48E9-25B7-3AF1-89E550823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EEE69-9DBE-03F1-B4B2-FAF14E22B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64E9C-DABF-21B8-769B-9B3153BF1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6C668-9BC8-5C0A-A380-4CB0E8EA7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32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9E4A7-1829-D1C9-84F1-8A437793B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5A8393-1624-3C8B-D196-495244BC3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2D690-8037-3D12-FD9A-B2516D77A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0153B-EDB9-A78F-E275-1E3DDA40E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18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3DDF9-02B2-7A40-54E0-96A41F8B4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F857EE-B2D7-C064-503B-BA679B2C6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1E1F0-F1C6-6C58-0310-09A39D93F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C5ACF-48CD-865F-6303-02840BC7C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30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7F5D8-EE07-2CED-0985-20D2C982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70B30-79BD-4C43-A8DF-273D62FBF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041C8-43D9-5A5F-D087-325A11ABC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B0AE8-C062-E3D2-D473-2C7BBDDAE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3CC00-459B-4554-AE3E-A2D12FA2165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1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E1DAE-7D32-B017-DA5A-C414A7C64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463294-54F4-C710-3378-932FC469A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9F7EF-E512-2665-387F-64DC87566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1FD08-9DB6-EE8F-29CA-BBBBAFA4A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3CC00-459B-4554-AE3E-A2D12FA2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218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D11F5-A7F8-77CC-D04E-F983B807E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4DA45-EFCF-0DA9-C3CA-14F4E4B5C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0A2B6-9BF6-70B7-989E-7E20EF336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20DA3-545F-8528-156C-68C4BB6AE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3CC00-459B-4554-AE3E-A2D12FA2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406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B88E6-5710-7B45-DCB0-99170F95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178A6-89E4-BF1D-C2FB-3FB83358F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541AD-681F-E11C-F3EC-0B4E0A5FA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6E767-141A-4987-CEAC-C3DB3A876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3CC00-459B-4554-AE3E-A2D12FA2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024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4193A-75CC-E34D-1FF9-6FB2C8DB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3D913-B2D3-733E-41B7-D77AB97E9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9B85A9-C201-FF0B-2511-7044754CB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74832-6902-C675-B327-1DA027708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3CC00-459B-4554-AE3E-A2D12FA2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20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0C79-30F2-439A-8F35-FC5ED2486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469" y="518746"/>
            <a:ext cx="5961185" cy="3340560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C20B1-AD5B-4124-9194-48B8F08322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35"/>
          <a:stretch/>
        </p:blipFill>
        <p:spPr>
          <a:xfrm>
            <a:off x="0" y="0"/>
            <a:ext cx="5635869" cy="68603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427EA4A-C0E8-428D-9503-DE6439063930}"/>
              </a:ext>
            </a:extLst>
          </p:cNvPr>
          <p:cNvSpPr/>
          <p:nvPr/>
        </p:nvSpPr>
        <p:spPr>
          <a:xfrm>
            <a:off x="0" y="0"/>
            <a:ext cx="563586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400" b="0" i="0" u="none" strike="noStrike" kern="1200" cap="none" spc="0" normalizeH="0" baseline="0" noProof="0" dirty="0">
                <a:ln>
                  <a:noFill/>
                </a:ln>
                <a:solidFill>
                  <a:srgbClr val="0F6FC6">
                    <a:alpha val="50000"/>
                  </a:srgb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566E6E4-8558-456D-ACDC-82163552F1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64225" y="5648325"/>
            <a:ext cx="5961063" cy="941388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3A563-6C82-4C2A-8AB2-F80129299193}"/>
              </a:ext>
            </a:extLst>
          </p:cNvPr>
          <p:cNvSpPr txBox="1"/>
          <p:nvPr/>
        </p:nvSpPr>
        <p:spPr>
          <a:xfrm>
            <a:off x="5864226" y="4184611"/>
            <a:ext cx="59610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Neches Regional Flood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Planning Group</a:t>
            </a:r>
          </a:p>
        </p:txBody>
      </p:sp>
    </p:spTree>
    <p:extLst>
      <p:ext uri="{BB962C8B-B14F-4D97-AF65-F5344CB8AC3E}">
        <p14:creationId xmlns:p14="http://schemas.microsoft.com/office/powerpoint/2010/main" val="1871139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EA186-EDF8-49F2-B9F5-BDE4661E5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65125"/>
            <a:ext cx="10515600" cy="830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70AB5-8463-4670-9D6F-35C053F59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6FADF-2642-469E-AE01-770BB05D9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1808A-3C2E-4583-B3E1-4B32C0CA6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FFC5E-8F8F-4B4C-8EC7-3741620F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4B8515-5E26-4B45-A03E-75CF52594ED3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4447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765D3-4DB8-4258-AD12-8DFE55B1E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343EE-4315-49F1-BF48-5308C407C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8B63E-5350-44EB-9CB8-562C5287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76FB9-7CFF-420D-B490-A751E3DD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955CC-5A74-497F-94D9-BD387808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15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B9F4-D039-4816-85FF-1174FFAA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365125"/>
            <a:ext cx="10515600" cy="830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6350-025F-490C-8DDD-D7B5FD294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346" y="1397977"/>
            <a:ext cx="5653454" cy="47789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7492E-8C68-4BFA-BE61-0F27004E1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7977"/>
            <a:ext cx="5653454" cy="47789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4E188-6338-47D3-A621-9F89BA76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C13E1-6B89-4615-A071-2EDB092C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3A3F0-B38E-4E81-BB46-2C4559E24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A53F818-4055-4292-A431-CEEDAA871042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2450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D187B-6E9F-419E-8D7D-39EB01C85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70" y="1362440"/>
            <a:ext cx="56195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6EBD0-523D-4D22-A4EA-F62F23A0F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8070" y="2353038"/>
            <a:ext cx="5619506" cy="383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702AB-5386-4E28-B3C8-6B142EC46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2440"/>
            <a:ext cx="56195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ED334-035E-491E-89DF-95BD67D8C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53038"/>
            <a:ext cx="5619506" cy="383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4350B-8B17-437D-82A9-29BD4674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67DFE5-24B5-41C5-8FD8-52C1C7C6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99DB01-83AE-4FA9-A6C2-CFAA9C37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1F1D25-B69D-4CB8-830F-8B68A502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365125"/>
            <a:ext cx="10515600" cy="830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A907A3A-B78D-478F-A6D8-4EEA9294D598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7072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890A-3B07-4E6D-AD1E-349DE7DA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365125"/>
            <a:ext cx="10515600" cy="830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7AEA5-5A33-44AB-8C4C-FC0C75BA6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90246-CE1C-465C-AA54-39564FD7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70984-0B11-4188-ABD5-65F0FA2A1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3D2734A-43FB-4944-A7E3-2827E0C17757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3938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219D5-8F6A-4494-968F-245C3B26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5F9CD-8713-4A76-BB48-C049E6B5A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9C19D-6DCD-4322-AB64-FEF8CF53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574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5E693-4E7E-4A24-82E5-5B545D51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A75A7-52FA-44C2-B274-F85743D83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B1090-9DAF-42C1-8475-A0DA0B69D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D2329C-E59E-4D67-B2B7-05468BD5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CA935-9461-411C-9227-BBA1B97E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041E7-DEE2-43DC-AA55-AA7D9D84B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242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193B-7F01-44CC-8501-B8EFA0F52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1BAB5F-3CB4-402B-861C-5A4E5331C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FE990-FCA7-40C7-90D6-EFDCB5178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12C00-C4A7-45D7-B007-FCE7747D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323D4-51F8-4E79-8D7B-30B7A522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CEA17-8D67-4F15-A5D7-75EE60AC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773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DB28-2982-4096-8AAE-82AAC2BC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0E7D2-04BF-406E-B65E-A542AEF71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0EAC7-0689-4373-A4C0-D0EEDFB1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08AAA-137B-402C-BD9A-04AE1402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25FBC-1727-4D8D-9D83-EFCBCC046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85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51A731-1DDE-47BE-BFB3-90C129FD0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01A68-B3AD-4D49-B8AD-A0B006C02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83787-C31D-4B2D-9F9D-19BBC438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E0548-67F1-452C-945E-8EE286A1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6169E-B44C-4DDB-A706-8199259B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46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0C79-30F2-439A-8F35-FC5ED2486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469" y="518746"/>
            <a:ext cx="5961185" cy="3340560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C20B1-AD5B-4124-9194-48B8F0832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35"/>
          <a:stretch/>
        </p:blipFill>
        <p:spPr>
          <a:xfrm>
            <a:off x="0" y="0"/>
            <a:ext cx="5635869" cy="68603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427EA4A-C0E8-428D-9503-DE6439063930}"/>
              </a:ext>
            </a:extLst>
          </p:cNvPr>
          <p:cNvSpPr/>
          <p:nvPr userDrawn="1"/>
        </p:nvSpPr>
        <p:spPr>
          <a:xfrm>
            <a:off x="0" y="0"/>
            <a:ext cx="563586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400" b="0" i="0" u="none" strike="noStrike" kern="1200" cap="none" spc="0" normalizeH="0" baseline="0" noProof="0" dirty="0">
                <a:ln>
                  <a:noFill/>
                </a:ln>
                <a:solidFill>
                  <a:srgbClr val="0F6FC6">
                    <a:alpha val="50000"/>
                  </a:srgb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566E6E4-8558-456D-ACDC-82163552F1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64225" y="5648325"/>
            <a:ext cx="5961063" cy="941388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3A563-6C82-4C2A-8AB2-F80129299193}"/>
              </a:ext>
            </a:extLst>
          </p:cNvPr>
          <p:cNvSpPr txBox="1"/>
          <p:nvPr userDrawn="1"/>
        </p:nvSpPr>
        <p:spPr>
          <a:xfrm>
            <a:off x="5864226" y="4184611"/>
            <a:ext cx="59610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Neches Regional Flood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Planning Group</a:t>
            </a:r>
          </a:p>
        </p:txBody>
      </p:sp>
    </p:spTree>
    <p:extLst>
      <p:ext uri="{BB962C8B-B14F-4D97-AF65-F5344CB8AC3E}">
        <p14:creationId xmlns:p14="http://schemas.microsoft.com/office/powerpoint/2010/main" val="3430792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0C79-30F2-439A-8F35-FC5ED2486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469" y="518746"/>
            <a:ext cx="5961185" cy="3340560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C20B1-AD5B-4124-9194-48B8F0832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35"/>
          <a:stretch/>
        </p:blipFill>
        <p:spPr>
          <a:xfrm>
            <a:off x="0" y="0"/>
            <a:ext cx="5635869" cy="68603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427EA4A-C0E8-428D-9503-DE6439063930}"/>
              </a:ext>
            </a:extLst>
          </p:cNvPr>
          <p:cNvSpPr/>
          <p:nvPr userDrawn="1"/>
        </p:nvSpPr>
        <p:spPr>
          <a:xfrm>
            <a:off x="0" y="0"/>
            <a:ext cx="563586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400" b="0" i="0" u="none" strike="noStrike" kern="1200" cap="none" spc="0" normalizeH="0" baseline="0" noProof="0" dirty="0">
                <a:ln>
                  <a:noFill/>
                </a:ln>
                <a:solidFill>
                  <a:srgbClr val="0F6FC6">
                    <a:alpha val="50000"/>
                  </a:srgbClr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566E6E4-8558-456D-ACDC-82163552F1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64225" y="5648325"/>
            <a:ext cx="5961063" cy="941388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3A563-6C82-4C2A-8AB2-F80129299193}"/>
              </a:ext>
            </a:extLst>
          </p:cNvPr>
          <p:cNvSpPr txBox="1"/>
          <p:nvPr userDrawn="1"/>
        </p:nvSpPr>
        <p:spPr>
          <a:xfrm>
            <a:off x="5864226" y="4184611"/>
            <a:ext cx="59610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Neches Regional Flood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Planning Group</a:t>
            </a:r>
          </a:p>
        </p:txBody>
      </p:sp>
    </p:spTree>
    <p:extLst>
      <p:ext uri="{BB962C8B-B14F-4D97-AF65-F5344CB8AC3E}">
        <p14:creationId xmlns:p14="http://schemas.microsoft.com/office/powerpoint/2010/main" val="62069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D187B-6E9F-419E-8D7D-39EB01C85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70" y="1362440"/>
            <a:ext cx="56195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6EBD0-523D-4D22-A4EA-F62F23A0F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8070" y="2353038"/>
            <a:ext cx="5619506" cy="383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702AB-5386-4E28-B3C8-6B142EC46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62440"/>
            <a:ext cx="56195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ED334-035E-491E-89DF-95BD67D8C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53038"/>
            <a:ext cx="5619506" cy="383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4350B-8B17-437D-82A9-29BD4674B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A607F7-BB02-4212-B763-78082905D06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67DFE5-24B5-41C5-8FD8-52C1C7C6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99DB01-83AE-4FA9-A6C2-CFAA9C37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69D548-F73A-4113-A401-FEC6AE7FB3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1F1D25-B69D-4CB8-830F-8B68A502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365125"/>
            <a:ext cx="10515600" cy="830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A907A3A-B78D-478F-A6D8-4EEA9294D598}"/>
              </a:ext>
            </a:extLst>
          </p:cNvPr>
          <p:cNvSpPr/>
          <p:nvPr userDrawn="1"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73818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0C79-30F2-439A-8F35-FC5ED2486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469" y="518746"/>
            <a:ext cx="5961185" cy="3340560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C20B1-AD5B-4124-9194-48B8F0832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35"/>
          <a:stretch/>
        </p:blipFill>
        <p:spPr>
          <a:xfrm>
            <a:off x="0" y="0"/>
            <a:ext cx="5635869" cy="68603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427EA4A-C0E8-428D-9503-DE6439063930}"/>
              </a:ext>
            </a:extLst>
          </p:cNvPr>
          <p:cNvSpPr/>
          <p:nvPr userDrawn="1"/>
        </p:nvSpPr>
        <p:spPr>
          <a:xfrm>
            <a:off x="0" y="0"/>
            <a:ext cx="563586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1400" dirty="0">
                <a:solidFill>
                  <a:schemeClr val="accent1">
                    <a:alpha val="50000"/>
                  </a:schemeClr>
                </a:solidFill>
                <a:latin typeface="Abadi" panose="020B060402010402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566E6E4-8558-456D-ACDC-82163552F1A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64225" y="5648325"/>
            <a:ext cx="5961063" cy="941388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3A563-6C82-4C2A-8AB2-F80129299193}"/>
              </a:ext>
            </a:extLst>
          </p:cNvPr>
          <p:cNvSpPr txBox="1"/>
          <p:nvPr userDrawn="1"/>
        </p:nvSpPr>
        <p:spPr>
          <a:xfrm>
            <a:off x="5864226" y="4184611"/>
            <a:ext cx="59610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chemeClr val="accent1"/>
                </a:solidFill>
              </a:rPr>
              <a:t>Neches Regional Flood</a:t>
            </a:r>
            <a:br>
              <a:rPr lang="en-US" sz="3600" dirty="0">
                <a:solidFill>
                  <a:schemeClr val="accent1"/>
                </a:solidFill>
              </a:rPr>
            </a:br>
            <a:r>
              <a:rPr lang="en-US" sz="3600" dirty="0">
                <a:solidFill>
                  <a:schemeClr val="accent1"/>
                </a:solidFill>
              </a:rPr>
              <a:t>Planning Group</a:t>
            </a:r>
          </a:p>
        </p:txBody>
      </p:sp>
    </p:spTree>
    <p:extLst>
      <p:ext uri="{BB962C8B-B14F-4D97-AF65-F5344CB8AC3E}">
        <p14:creationId xmlns:p14="http://schemas.microsoft.com/office/powerpoint/2010/main" val="144002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8481B-2F97-41FC-9B36-9A0B83450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9" y="365125"/>
            <a:ext cx="11447585" cy="830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6FDF1-746D-4A11-9658-64823FB7C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69" y="1380392"/>
            <a:ext cx="11447585" cy="4776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D2647-5334-419F-8867-9D68C418A7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69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1228F8-4974-4930-B434-D6883C4953D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BE3E9-3F72-42F1-B21E-267738D751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6E04C-AAB9-4D87-B0FF-2760F7165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2454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0B7F91-06BD-40AB-AD16-F43514FAE4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4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9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375" indent="-2333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914400" indent="-227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74775" indent="-2333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-227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>
          <a:tab pos="1828800" algn="l"/>
        </a:tabLst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hyperlink" Target="https://www.facebook.com/share/v/1RGD4mysMc/?mibextid=wwXIfr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ustomXml" Target="../ink/ink3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microsoft.com/office/2018/10/relationships/comments" Target="../comments/modernComment_7FFE6616_487BA75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D30A214-DBB2-40EC-969B-47856A1F0E7F}"/>
              </a:ext>
            </a:extLst>
          </p:cNvPr>
          <p:cNvSpPr txBox="1">
            <a:spLocks/>
          </p:cNvSpPr>
          <p:nvPr/>
        </p:nvSpPr>
        <p:spPr>
          <a:xfrm>
            <a:off x="5864225" y="533400"/>
            <a:ext cx="5961185" cy="33405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Update from Consultant Team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F9B6C5C-9393-4655-8B4C-945B28840B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October 15, 2026</a:t>
            </a:r>
          </a:p>
        </p:txBody>
      </p:sp>
    </p:spTree>
    <p:extLst>
      <p:ext uri="{BB962C8B-B14F-4D97-AF65-F5344CB8AC3E}">
        <p14:creationId xmlns:p14="http://schemas.microsoft.com/office/powerpoint/2010/main" val="426521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46"/>
    </mc:Choice>
    <mc:Fallback xmlns="">
      <p:transition spd="slow" advTm="13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183B93CE-DCEA-4F72-BB5B-4281CF3F6CB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01" l="0" r="99142">
                        <a14:foregroundMark x1="1574" y1="1082" x2="1144" y2="8819"/>
                        <a14:foregroundMark x1="1144" y1="8819" x2="15021" y2="15308"/>
                        <a14:foregroundMark x1="15021" y1="15308" x2="30901" y2="15641"/>
                        <a14:foregroundMark x1="30901" y1="15641" x2="50215" y2="14559"/>
                        <a14:foregroundMark x1="50215" y1="14559" x2="43920" y2="5740"/>
                        <a14:foregroundMark x1="43920" y1="5740" x2="31187" y2="2080"/>
                        <a14:foregroundMark x1="31187" y1="2080" x2="11159" y2="83"/>
                        <a14:foregroundMark x1="11159" y1="83" x2="143" y2="1248"/>
                        <a14:foregroundMark x1="83262" y1="28702" x2="81116" y2="28286"/>
                        <a14:foregroundMark x1="85694" y1="32446" x2="89127" y2="32446"/>
                        <a14:foregroundMark x1="85837" y1="30366" x2="89557" y2="32529"/>
                        <a14:foregroundMark x1="88412" y1="32363" x2="86409" y2="33278"/>
                        <a14:foregroundMark x1="90129" y1="32696" x2="85980" y2="33527"/>
                        <a14:foregroundMark x1="45780" y1="8569" x2="64521" y2="15641"/>
                        <a14:foregroundMark x1="64521" y1="15641" x2="65951" y2="20965"/>
                        <a14:foregroundMark x1="65665" y1="17471" x2="70386" y2="21131"/>
                        <a14:foregroundMark x1="67382" y1="18968" x2="73247" y2="22130"/>
                        <a14:foregroundMark x1="68383" y1="19052" x2="73247" y2="23461"/>
                        <a14:foregroundMark x1="72818" y1="21131" x2="74249" y2="24210"/>
                        <a14:foregroundMark x1="95708" y1="45092" x2="97425" y2="45008"/>
                        <a14:foregroundMark x1="98999" y1="45175" x2="93562" y2="46339"/>
                        <a14:foregroundMark x1="98999" y1="45591" x2="98999" y2="46173"/>
                        <a14:foregroundMark x1="32761" y1="45840" x2="42203" y2="48669"/>
                        <a14:foregroundMark x1="40057" y1="48586" x2="51359" y2="51830"/>
                        <a14:foregroundMark x1="50501" y1="51747" x2="52361" y2="54409"/>
                        <a14:foregroundMark x1="9585" y1="12396" x2="10587" y2="13311"/>
                        <a14:foregroundMark x1="3720" y1="10899" x2="9585" y2="13062"/>
                        <a14:foregroundMark x1="10730" y1="13228" x2="7582" y2="18053"/>
                        <a14:foregroundMark x1="10443" y1="18469" x2="10014" y2="23877"/>
                        <a14:foregroundMark x1="12589" y1="23461" x2="16023" y2="29534"/>
                        <a14:foregroundMark x1="17883" y1="28369" x2="20315" y2="33860"/>
                        <a14:foregroundMark x1="21173" y1="34193" x2="29900" y2="38186"/>
                        <a14:foregroundMark x1="27611" y1="37188" x2="31617" y2="39850"/>
                        <a14:foregroundMark x1="26180" y1="37271" x2="28469" y2="38852"/>
                        <a14:foregroundMark x1="31903" y1="39268" x2="35193" y2="42512"/>
                        <a14:foregroundMark x1="32761" y1="40349" x2="33476" y2="44260"/>
                        <a14:foregroundMark x1="34478" y1="46755" x2="37768" y2="47504"/>
                        <a14:foregroundMark x1="45923" y1="50250" x2="46781" y2="51664"/>
                        <a14:foregroundMark x1="50644" y1="54742" x2="58512" y2="64975"/>
                        <a14:foregroundMark x1="54506" y1="66223" x2="55222" y2="75374"/>
                        <a14:foregroundMark x1="55079" y1="75291" x2="62518" y2="82030"/>
                        <a14:foregroundMark x1="62518" y1="82030" x2="53791" y2="85940"/>
                        <a14:foregroundMark x1="44492" y1="87188" x2="44349" y2="96755"/>
                        <a14:foregroundMark x1="44349" y1="96755" x2="53648" y2="99584"/>
                        <a14:foregroundMark x1="57225" y1="99501" x2="67096" y2="95674"/>
                        <a14:foregroundMark x1="68670" y1="94509" x2="91702" y2="89185"/>
                        <a14:foregroundMark x1="88841" y1="73544" x2="99142" y2="77870"/>
                        <a14:foregroundMark x1="49642" y1="87854" x2="49642" y2="87854"/>
                        <a14:foregroundMark x1="47783" y1="87770" x2="47783" y2="87770"/>
                        <a14:foregroundMark x1="43777" y1="87687" x2="43062" y2="95341"/>
                        <a14:foregroundMark x1="43062" y1="95341" x2="43348" y2="95424"/>
                        <a14:backgroundMark x1="715" y1="62895" x2="30758" y2="63311"/>
                        <a14:backgroundMark x1="572" y1="60067" x2="28755" y2="61398"/>
                        <a14:backgroundMark x1="28755" y1="61398" x2="17024" y2="69468"/>
                        <a14:backgroundMark x1="17024" y1="69468" x2="143" y2="67304"/>
                        <a14:backgroundMark x1="143" y1="67304" x2="3720" y2="60483"/>
                        <a14:backgroundMark x1="26466" y1="75374" x2="33333" y2="78369"/>
                        <a14:backgroundMark x1="30901" y1="75874" x2="36910" y2="78037"/>
                        <a14:backgroundMark x1="16166" y1="77371" x2="16166" y2="77371"/>
                        <a14:backgroundMark x1="17310" y1="78120" x2="18455" y2="78702"/>
                        <a14:backgroundMark x1="17740" y1="78286" x2="21745" y2="78952"/>
                        <a14:backgroundMark x1="15737" y1="79700" x2="22604" y2="81448"/>
                        <a14:backgroundMark x1="60801" y1="4908" x2="90129" y2="12479"/>
                        <a14:backgroundMark x1="90129" y1="12479" x2="90129" y2="12479"/>
                        <a14:backgroundMark x1="50930" y1="3577" x2="57368" y2="3827"/>
                        <a14:backgroundMark x1="37911" y1="1747" x2="50644" y2="3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8738"/>
            <a:ext cx="3910012" cy="672306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B137FA-8463-4036-B137-681DFFD44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1369F3C-4D38-4D06-B4EC-5B3D10541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7851531" cy="502040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 1 – Historical Storm Events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 4C – Performance of FMEs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 5A – Recommendation of FMEs, FMSs, and FMPs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 7 – Flood Response Information and Activities</a:t>
            </a:r>
          </a:p>
          <a:p>
            <a:endParaRPr lang="en-US" dirty="0"/>
          </a:p>
          <a:p>
            <a:pPr marL="917575" lvl="1" indent="-457200"/>
            <a:endParaRPr lang="en-US" dirty="0"/>
          </a:p>
          <a:p>
            <a:pPr marL="917575" lvl="1" indent="-457200"/>
            <a:endParaRPr lang="en-US" dirty="0"/>
          </a:p>
          <a:p>
            <a:pPr marL="917575" lvl="1" indent="-4572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8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727C8-C6B2-E04C-364B-C66226992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4E0D0D-219F-80CC-270E-6BF7F755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0" y="3013686"/>
            <a:ext cx="12252960" cy="8306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Task 1 – Planning Area Description (Historical Storm Events)</a:t>
            </a:r>
          </a:p>
        </p:txBody>
      </p:sp>
    </p:spTree>
    <p:extLst>
      <p:ext uri="{BB962C8B-B14F-4D97-AF65-F5344CB8AC3E}">
        <p14:creationId xmlns:p14="http://schemas.microsoft.com/office/powerpoint/2010/main" val="3760902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88909-B4EE-38A8-A8CB-7702B330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65125"/>
            <a:ext cx="5580603" cy="830629"/>
          </a:xfrm>
        </p:spPr>
        <p:txBody>
          <a:bodyPr>
            <a:normAutofit fontScale="90000"/>
          </a:bodyPr>
          <a:lstStyle/>
          <a:p>
            <a:r>
              <a:rPr lang="en-US" dirty="0"/>
              <a:t>Tropical Storm Edouard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4B7306-E0DE-8A47-F160-1C8AD7E43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89" r="2189" b="942"/>
          <a:stretch>
            <a:fillRect/>
          </a:stretch>
        </p:blipFill>
        <p:spPr>
          <a:xfrm>
            <a:off x="7179988" y="0"/>
            <a:ext cx="5012012" cy="6858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7CDBA22-D452-9F7A-8A7E-1B0B18768E81}"/>
              </a:ext>
            </a:extLst>
          </p:cNvPr>
          <p:cNvSpPr txBox="1">
            <a:spLocks/>
          </p:cNvSpPr>
          <p:nvPr/>
        </p:nvSpPr>
        <p:spPr>
          <a:xfrm>
            <a:off x="378069" y="1380392"/>
            <a:ext cx="5484058" cy="4776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37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477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828800" algn="l"/>
              </a:tabLst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Storm made landfall on September 1</a:t>
            </a:r>
            <a:r>
              <a:rPr lang="en-US" baseline="30000" dirty="0"/>
              <a:t>st</a:t>
            </a:r>
            <a:r>
              <a:rPr lang="en-US" dirty="0"/>
              <a:t> and impacted several areas in SE Texas</a:t>
            </a:r>
          </a:p>
          <a:p>
            <a:pPr marL="917575" lvl="1" indent="-457200"/>
            <a:r>
              <a:rPr lang="en-US" dirty="0"/>
              <a:t>Hardin County</a:t>
            </a:r>
          </a:p>
          <a:p>
            <a:pPr marL="1371600" lvl="2" indent="-457200"/>
            <a:r>
              <a:rPr lang="en-US" dirty="0"/>
              <a:t>Kountze</a:t>
            </a:r>
          </a:p>
          <a:p>
            <a:pPr marL="1371600" lvl="2" indent="-457200"/>
            <a:r>
              <a:rPr lang="en-US" dirty="0"/>
              <a:t>Lumberton</a:t>
            </a:r>
          </a:p>
          <a:p>
            <a:pPr marL="917575" lvl="1" indent="-457200"/>
            <a:r>
              <a:rPr lang="en-US" dirty="0"/>
              <a:t>Polk County</a:t>
            </a:r>
          </a:p>
          <a:p>
            <a:pPr marL="1371600" lvl="2" indent="-457200"/>
            <a:r>
              <a:rPr lang="en-US" dirty="0"/>
              <a:t>Corrigan </a:t>
            </a:r>
          </a:p>
          <a:p>
            <a:pPr marL="1371600" lvl="2" indent="-457200"/>
            <a:r>
              <a:rPr lang="en-US" dirty="0"/>
              <a:t>Indian Springs</a:t>
            </a:r>
          </a:p>
          <a:p>
            <a:pPr marL="917575" lvl="1" indent="-457200"/>
            <a:r>
              <a:rPr lang="en-US" dirty="0"/>
              <a:t>Tyler County</a:t>
            </a:r>
          </a:p>
          <a:p>
            <a:pPr marL="1371600" lvl="2" indent="-457200"/>
            <a:r>
              <a:rPr lang="en-US" dirty="0"/>
              <a:t>Woodville</a:t>
            </a:r>
          </a:p>
          <a:p>
            <a:pPr lvl="1" indent="0">
              <a:buNone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0BD459-1F39-748E-C348-5834A0D5002C}"/>
              </a:ext>
            </a:extLst>
          </p:cNvPr>
          <p:cNvSpPr/>
          <p:nvPr/>
        </p:nvSpPr>
        <p:spPr>
          <a:xfrm>
            <a:off x="9855245" y="1118782"/>
            <a:ext cx="17516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Woodville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73EE7-13B0-AC93-8059-396E1A0F16CE}"/>
              </a:ext>
            </a:extLst>
          </p:cNvPr>
          <p:cNvSpPr/>
          <p:nvPr/>
        </p:nvSpPr>
        <p:spPr>
          <a:xfrm>
            <a:off x="10300696" y="2663358"/>
            <a:ext cx="15132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Kountze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48EC72-E340-92AF-8B2F-008DE016B299}"/>
              </a:ext>
            </a:extLst>
          </p:cNvPr>
          <p:cNvSpPr/>
          <p:nvPr/>
        </p:nvSpPr>
        <p:spPr>
          <a:xfrm>
            <a:off x="9072554" y="4175129"/>
            <a:ext cx="19602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Lumberton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5051C4B-A203-6416-91AE-D65E090E544C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1791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B010-7941-EC8D-9238-0905F063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Kountze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4095D2-A0F8-F3B1-E11B-869A5038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70" y="1692123"/>
            <a:ext cx="5948803" cy="3473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A443B-BE25-A076-B5F2-33E93E1FA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873" y="1266092"/>
            <a:ext cx="5731844" cy="464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1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6D6A2-D9EC-E3AA-F5CA-95115F9B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Woodville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06954-6F31-BEEB-4899-DDE6C8BAC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70" y="1691640"/>
            <a:ext cx="5937266" cy="3474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B6CF29-FEC9-39EF-CD51-F845C832E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336" y="1386671"/>
            <a:ext cx="5795319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C4BF1-6C93-45F9-94F1-286EE9DF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Lumberton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5493C-7267-1BB4-B70B-15957DBF8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70" y="1691640"/>
            <a:ext cx="5903949" cy="3474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EE8DF-A58A-F6C6-AD5C-D4FFACC18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019" y="1316334"/>
            <a:ext cx="5827321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4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51F0D-DE51-59F7-BE9F-3AE3F78A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Kountze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C1267B-886C-8E7C-9B1D-10DBCDF21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117" y="1195754"/>
            <a:ext cx="4242753" cy="56622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D52C29-98A8-C6BB-C450-9A984AA0E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207" y="1195754"/>
            <a:ext cx="4242753" cy="5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23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47878-5322-3F3D-BF26-779D1573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Kountze (GLO Village Creek Model)</a:t>
            </a:r>
          </a:p>
        </p:txBody>
      </p:sp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7AA07E6A-6680-90CE-75EE-F226D69B39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8069" y="2085213"/>
            <a:ext cx="5516012" cy="3849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0F0E18-4251-3EE8-4F6D-E23F5C17E57E}"/>
              </a:ext>
            </a:extLst>
          </p:cNvPr>
          <p:cNvSpPr txBox="1"/>
          <p:nvPr/>
        </p:nvSpPr>
        <p:spPr>
          <a:xfrm>
            <a:off x="1672523" y="1632030"/>
            <a:ext cx="292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100YR Existing Conditions</a:t>
            </a:r>
          </a:p>
        </p:txBody>
      </p:sp>
      <p:pic>
        <p:nvPicPr>
          <p:cNvPr id="9" name="Screen Recording 8">
            <a:hlinkClick r:id="" action="ppaction://media"/>
            <a:extLst>
              <a:ext uri="{FF2B5EF4-FFF2-40B4-BE49-F238E27FC236}">
                <a16:creationId xmlns:a16="http://schemas.microsoft.com/office/drawing/2014/main" id="{D4D2A421-8F7E-EE23-081B-B0BE1E08773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97921" y="2085213"/>
            <a:ext cx="5516012" cy="38496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CCF543-5723-7E41-3E30-FE3359011FB2}"/>
              </a:ext>
            </a:extLst>
          </p:cNvPr>
          <p:cNvSpPr txBox="1"/>
          <p:nvPr/>
        </p:nvSpPr>
        <p:spPr>
          <a:xfrm>
            <a:off x="7737965" y="1632030"/>
            <a:ext cx="292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500YR Existing Conditions</a:t>
            </a:r>
          </a:p>
        </p:txBody>
      </p:sp>
    </p:spTree>
    <p:extLst>
      <p:ext uri="{BB962C8B-B14F-4D97-AF65-F5344CB8AC3E}">
        <p14:creationId xmlns:p14="http://schemas.microsoft.com/office/powerpoint/2010/main" val="113017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5"/>
    </mc:Choice>
    <mc:Fallback xmlns="">
      <p:transition spd="slow" advTm="15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57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7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6393-B53A-6C81-FFD0-F103C861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Thicket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58B910-8B60-ECFB-1142-52B389440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7496"/>
            <a:ext cx="3975379" cy="5300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AF9284-4984-1841-5A53-E40B8A162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310" y="1557494"/>
            <a:ext cx="3975379" cy="5300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325F89-2C21-1F5F-AB83-B66166496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623" y="1557495"/>
            <a:ext cx="3975380" cy="530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7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20D4A-1394-36BA-1F53-E48EBB8A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Thicket (</a:t>
            </a:r>
            <a:r>
              <a:rPr lang="en-US" dirty="0" err="1"/>
              <a:t>ExFldHazard</a:t>
            </a:r>
            <a:r>
              <a:rPr lang="en-US" dirty="0"/>
              <a:t> layer)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98F45D-03AB-DAE8-857B-E80964ED6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1195754"/>
            <a:ext cx="6953250" cy="536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2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48A5-5D54-60FA-6E6C-697E970A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Saratoga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FCA2D-BDB9-F92A-AFE3-B3F7E0D78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5343"/>
            <a:ext cx="3834493" cy="5112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D06F2D-181E-3133-2FDB-9FA026527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808" y="1745342"/>
            <a:ext cx="3834493" cy="5112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69B98A-ACAD-5AB6-697B-24B9AA94B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616" y="1745337"/>
            <a:ext cx="3834494" cy="511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33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A6613-B3ED-816C-F28B-2A89FF28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Saratoga (DD6 Model)</a:t>
            </a:r>
          </a:p>
        </p:txBody>
      </p:sp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F08B7B42-BAEC-7926-424C-51CFAADE98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2717" y="2248776"/>
            <a:ext cx="5598483" cy="3848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49F96D-8E00-EA87-8F90-964CCA5B995A}"/>
              </a:ext>
            </a:extLst>
          </p:cNvPr>
          <p:cNvSpPr txBox="1"/>
          <p:nvPr/>
        </p:nvSpPr>
        <p:spPr>
          <a:xfrm>
            <a:off x="1528405" y="1760748"/>
            <a:ext cx="292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100YR Existing Conditions</a:t>
            </a:r>
          </a:p>
        </p:txBody>
      </p:sp>
      <p:pic>
        <p:nvPicPr>
          <p:cNvPr id="7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937C1B32-B790-6869-7650-4A422BA0C02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79142" y="2248776"/>
            <a:ext cx="5598483" cy="38481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103BDA-3B0A-7BA1-37AC-6E64B51B8170}"/>
              </a:ext>
            </a:extLst>
          </p:cNvPr>
          <p:cNvSpPr txBox="1"/>
          <p:nvPr/>
        </p:nvSpPr>
        <p:spPr>
          <a:xfrm>
            <a:off x="7785590" y="1760748"/>
            <a:ext cx="292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500YR Existing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3B49F0-9534-4405-CF94-DA28EDAC236E}"/>
              </a:ext>
            </a:extLst>
          </p:cNvPr>
          <p:cNvSpPr txBox="1"/>
          <p:nvPr/>
        </p:nvSpPr>
        <p:spPr>
          <a:xfrm rot="21254785">
            <a:off x="9752112" y="3227463"/>
            <a:ext cx="748077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Saratoga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1364E1-963B-658D-0BE6-B9E98D1EB062}"/>
              </a:ext>
            </a:extLst>
          </p:cNvPr>
          <p:cNvSpPr txBox="1"/>
          <p:nvPr/>
        </p:nvSpPr>
        <p:spPr>
          <a:xfrm rot="21254785">
            <a:off x="3696975" y="3227462"/>
            <a:ext cx="748077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Saratoga</a:t>
            </a:r>
          </a:p>
        </p:txBody>
      </p:sp>
    </p:spTree>
    <p:extLst>
      <p:ext uri="{BB962C8B-B14F-4D97-AF65-F5344CB8AC3E}">
        <p14:creationId xmlns:p14="http://schemas.microsoft.com/office/powerpoint/2010/main" val="214961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52"/>
    </mc:Choice>
    <mc:Fallback xmlns="">
      <p:transition spd="slow" advTm="33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98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7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E17E-0D7D-04D5-D96E-B4C91A62C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Village Mills/Wildwood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7E45DE-4C94-A418-525A-F887F6EC2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2" y="1487156"/>
            <a:ext cx="3518560" cy="24218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61C58C-3EB3-4B73-D2D7-40305D000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0424"/>
            <a:ext cx="3540154" cy="2657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CBC6B7-45C3-57A2-F8E6-62B87F49B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617" y="1487156"/>
            <a:ext cx="4028133" cy="53708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CC21FB-BA04-5EEB-E6BC-3710085DF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213" y="1482178"/>
            <a:ext cx="4028134" cy="53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96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FBB55-AED7-3C2E-943A-3872358B2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Village Mills/Wildwood (</a:t>
            </a:r>
            <a:r>
              <a:rPr lang="en-US" dirty="0" err="1"/>
              <a:t>ExFldHazard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8490E0-7954-1863-704E-DB2E30C94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903" y="1195754"/>
            <a:ext cx="6935310" cy="53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56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C9141-93BD-C3F8-4CDB-0E553722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826CC-2ACC-634C-7615-6D607239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Tropical Storm Edouard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538E5C-4782-3C69-C498-E23ABEA41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26" y="2036338"/>
            <a:ext cx="4219625" cy="4464314"/>
          </a:xfrm>
          <a:prstGeom prst="rect">
            <a:avLst/>
          </a:prstGeom>
          <a:ln w="254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E9F4C1-82E6-CB08-D2E8-FCCB75554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118" y="2036336"/>
            <a:ext cx="3780226" cy="4464315"/>
          </a:xfrm>
          <a:prstGeom prst="rect">
            <a:avLst/>
          </a:prstGeom>
          <a:ln w="254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4CEB43F-AAAE-A272-BBF7-66CB4CFDDDF9}"/>
              </a:ext>
            </a:extLst>
          </p:cNvPr>
          <p:cNvSpPr txBox="1">
            <a:spLocks/>
          </p:cNvSpPr>
          <p:nvPr/>
        </p:nvSpPr>
        <p:spPr>
          <a:xfrm>
            <a:off x="1025066" y="1370633"/>
            <a:ext cx="2989743" cy="830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Tue Sept 1st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992D2DF-AACA-D656-A049-F4C1CED61F2F}"/>
              </a:ext>
            </a:extLst>
          </p:cNvPr>
          <p:cNvSpPr txBox="1">
            <a:spLocks/>
          </p:cNvSpPr>
          <p:nvPr/>
        </p:nvSpPr>
        <p:spPr>
          <a:xfrm>
            <a:off x="5830148" y="1370632"/>
            <a:ext cx="2989743" cy="830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Wed Sept 2nd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92C0CF-199F-4D09-0AA9-C548308D4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2181" y="2036336"/>
            <a:ext cx="2049693" cy="446431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218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766BB-9F33-429C-A380-CC58AEC8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C5FA-2A04-396E-F2B2-B642BE24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Tropical Storm Edouard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6897AA-89AD-8564-6965-26CE5DCCA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September 1</a:t>
            </a:r>
            <a:r>
              <a:rPr lang="en-US" baseline="30000" dirty="0"/>
              <a:t>st</a:t>
            </a:r>
            <a:r>
              <a:rPr lang="en-US" dirty="0"/>
              <a:t> – 3</a:t>
            </a:r>
            <a:r>
              <a:rPr lang="en-US" baseline="30000" dirty="0"/>
              <a:t>rd</a:t>
            </a:r>
            <a:r>
              <a:rPr lang="en-US" dirty="0"/>
              <a:t>, 2026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Corrigan received approximately 7.5”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Indian Springs received approximately 13.0”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F9F06-B36D-8EF5-5364-AD06AD16C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629" y="2667756"/>
            <a:ext cx="8816741" cy="41005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E1104F-6688-F522-5E5D-E7A4CA5CDC8E}"/>
              </a:ext>
            </a:extLst>
          </p:cNvPr>
          <p:cNvSpPr txBox="1"/>
          <p:nvPr/>
        </p:nvSpPr>
        <p:spPr>
          <a:xfrm>
            <a:off x="8513046" y="6488668"/>
            <a:ext cx="230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NOAA</a:t>
            </a:r>
          </a:p>
        </p:txBody>
      </p:sp>
    </p:spTree>
    <p:extLst>
      <p:ext uri="{BB962C8B-B14F-4D97-AF65-F5344CB8AC3E}">
        <p14:creationId xmlns:p14="http://schemas.microsoft.com/office/powerpoint/2010/main" val="395901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4737D-B0C9-0692-E07B-DEE63F039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ay be an image of all-terain vehicle and golf cart">
            <a:extLst>
              <a:ext uri="{FF2B5EF4-FFF2-40B4-BE49-F238E27FC236}">
                <a16:creationId xmlns:a16="http://schemas.microsoft.com/office/drawing/2014/main" id="{E8B0DC69-D53D-04BB-498B-AAE153185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3" y="3995619"/>
            <a:ext cx="5891481" cy="27218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E6DAA6-7A9E-7756-804C-59E4E9D0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Tropical Storm Edouard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765AA-F695-3D60-1510-F0DD8C632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70" y="1380392"/>
            <a:ext cx="6021894" cy="4776911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Indian Springs reported damage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Lake Donna Dam breached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Residents lost power overnight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Numerous road washouts</a:t>
            </a:r>
          </a:p>
          <a:p>
            <a:pPr marL="746125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hlinkClick r:id="rId4"/>
              </a:rPr>
              <a:t>KPRC2 News Article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A3C442CF-5187-CF75-3E94-A922008AC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67618"/>
            <a:ext cx="6021893" cy="33990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EEEF4-20F3-3B98-6B33-FD2DFC93A7EB}"/>
              </a:ext>
            </a:extLst>
          </p:cNvPr>
          <p:cNvSpPr txBox="1"/>
          <p:nvPr/>
        </p:nvSpPr>
        <p:spPr>
          <a:xfrm>
            <a:off x="6096001" y="4522252"/>
            <a:ext cx="6021893" cy="276999"/>
          </a:xfrm>
          <a:prstGeom prst="rect">
            <a:avLst/>
          </a:prstGeom>
          <a:solidFill>
            <a:srgbClr val="8C8C8C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Neal Jay, Top Dog FPV Drones, We &lt;3 Indian Springs Facebook page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09990E-5575-607B-C96B-1F0D0B4C0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274" y="4957873"/>
            <a:ext cx="3228976" cy="1650876"/>
          </a:xfrm>
          <a:prstGeom prst="rect">
            <a:avLst/>
          </a:prstGeom>
        </p:spPr>
      </p:pic>
      <p:pic>
        <p:nvPicPr>
          <p:cNvPr id="12" name="Picture 11" descr="May be an image of lighting, road, tree and text">
            <a:extLst>
              <a:ext uri="{FF2B5EF4-FFF2-40B4-BE49-F238E27FC236}">
                <a16:creationId xmlns:a16="http://schemas.microsoft.com/office/drawing/2014/main" id="{1B3BBF47-64E5-6EE6-90C8-725F012FF2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852" b="21293"/>
          <a:stretch>
            <a:fillRect/>
          </a:stretch>
        </p:blipFill>
        <p:spPr>
          <a:xfrm>
            <a:off x="9296700" y="4878910"/>
            <a:ext cx="2895300" cy="1808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AC6CB5-7F7B-B54C-FF7B-73A6E3B21153}"/>
              </a:ext>
            </a:extLst>
          </p:cNvPr>
          <p:cNvSpPr txBox="1"/>
          <p:nvPr/>
        </p:nvSpPr>
        <p:spPr>
          <a:xfrm>
            <a:off x="61343" y="6440484"/>
            <a:ext cx="5891481" cy="276999"/>
          </a:xfrm>
          <a:prstGeom prst="rect">
            <a:avLst/>
          </a:prstGeom>
          <a:solidFill>
            <a:srgbClr val="8C8C8C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We &lt;3 Indian Springs Facebook page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07768F-46C4-37A6-E289-DA96CE117935}"/>
              </a:ext>
            </a:extLst>
          </p:cNvPr>
          <p:cNvSpPr txBox="1"/>
          <p:nvPr/>
        </p:nvSpPr>
        <p:spPr>
          <a:xfrm>
            <a:off x="9296700" y="6472267"/>
            <a:ext cx="2895300" cy="215444"/>
          </a:xfrm>
          <a:prstGeom prst="rect">
            <a:avLst/>
          </a:prstGeom>
          <a:solidFill>
            <a:srgbClr val="8C8C8C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We &lt;3 Indian Springs Facebook page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6E7D8C-277F-3712-31E8-E8B498CB30EC}"/>
              </a:ext>
            </a:extLst>
          </p:cNvPr>
          <p:cNvSpPr/>
          <p:nvPr/>
        </p:nvSpPr>
        <p:spPr>
          <a:xfrm>
            <a:off x="6276975" y="6170077"/>
            <a:ext cx="466725" cy="73561"/>
          </a:xfrm>
          <a:prstGeom prst="rect">
            <a:avLst/>
          </a:prstGeom>
          <a:solidFill>
            <a:srgbClr val="252728"/>
          </a:solidFill>
          <a:ln>
            <a:solidFill>
              <a:srgbClr val="252728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D734F0-B4B5-766B-72A1-92C6CC3FD4DA}"/>
              </a:ext>
            </a:extLst>
          </p:cNvPr>
          <p:cNvSpPr/>
          <p:nvPr/>
        </p:nvSpPr>
        <p:spPr>
          <a:xfrm>
            <a:off x="6276974" y="5646202"/>
            <a:ext cx="762001" cy="73561"/>
          </a:xfrm>
          <a:prstGeom prst="rect">
            <a:avLst/>
          </a:prstGeom>
          <a:solidFill>
            <a:srgbClr val="252728"/>
          </a:solidFill>
          <a:ln>
            <a:solidFill>
              <a:srgbClr val="252728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B100C1-D86C-7DAE-EBF2-5956D4610243}"/>
              </a:ext>
            </a:extLst>
          </p:cNvPr>
          <p:cNvSpPr/>
          <p:nvPr/>
        </p:nvSpPr>
        <p:spPr>
          <a:xfrm>
            <a:off x="6238875" y="4987627"/>
            <a:ext cx="466725" cy="73561"/>
          </a:xfrm>
          <a:prstGeom prst="rect">
            <a:avLst/>
          </a:prstGeom>
          <a:solidFill>
            <a:srgbClr val="252728"/>
          </a:solidFill>
          <a:ln>
            <a:solidFill>
              <a:srgbClr val="252728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6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9770B-1F0C-97A5-E58F-1438EDD3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AF6CB9-3FA5-C1AA-E493-9CCB89DC7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0" y="3013686"/>
            <a:ext cx="12252960" cy="8306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Task 4C – Performance of Flood Management Evaluations</a:t>
            </a:r>
          </a:p>
        </p:txBody>
      </p:sp>
    </p:spTree>
    <p:extLst>
      <p:ext uri="{BB962C8B-B14F-4D97-AF65-F5344CB8AC3E}">
        <p14:creationId xmlns:p14="http://schemas.microsoft.com/office/powerpoint/2010/main" val="975937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D600B-4FBA-2D7D-D251-D0FB2AC6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C0F7D-66B8-E631-3D77-CC8BFE9A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Alternative: Road Elevation along FM 770 –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37E7D-170C-C379-D771-DDA85E221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3677883" cy="477691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Properties along FM 770 mostly above 100YR WSEL – Opted to elevate roadway to preserve emergency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30 ft bottom width channel with 3:1 side slopes to aid in mitigating impacts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002638D-E33C-97F9-D0C8-A8C2275FAAD5}"/>
                  </a:ext>
                </a:extLst>
              </p14:cNvPr>
              <p14:cNvContentPartPr/>
              <p14:nvPr/>
            </p14:nvContentPartPr>
            <p14:xfrm>
              <a:off x="5893703" y="244198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002638D-E33C-97F9-D0C8-A8C2275FAA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7583" y="238078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A8CF4234-0C76-A3DC-4FC1-1A1BE028B4E1}"/>
              </a:ext>
            </a:extLst>
          </p:cNvPr>
          <p:cNvSpPr/>
          <p:nvPr/>
        </p:nvSpPr>
        <p:spPr>
          <a:xfrm rot="21369990">
            <a:off x="6161241" y="3546873"/>
            <a:ext cx="233953" cy="19594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3A9CE3A-9A60-E803-3304-B8D01EABE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173" y="1380392"/>
            <a:ext cx="8051827" cy="46622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C13BBD-09E3-B495-1C5C-5CF6BDF86413}"/>
              </a:ext>
            </a:extLst>
          </p:cNvPr>
          <p:cNvSpPr/>
          <p:nvPr/>
        </p:nvSpPr>
        <p:spPr>
          <a:xfrm rot="21344710">
            <a:off x="6351925" y="3320570"/>
            <a:ext cx="176883" cy="19934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llout: Line 28">
            <a:extLst>
              <a:ext uri="{FF2B5EF4-FFF2-40B4-BE49-F238E27FC236}">
                <a16:creationId xmlns:a16="http://schemas.microsoft.com/office/drawing/2014/main" id="{CBC976E8-19E3-8EBD-75E4-858F8D12D556}"/>
              </a:ext>
            </a:extLst>
          </p:cNvPr>
          <p:cNvSpPr/>
          <p:nvPr/>
        </p:nvSpPr>
        <p:spPr>
          <a:xfrm>
            <a:off x="4308830" y="2019898"/>
            <a:ext cx="1584873" cy="1521345"/>
          </a:xfrm>
          <a:prstGeom prst="borderCallout1">
            <a:avLst>
              <a:gd name="adj1" fmla="val 53444"/>
              <a:gd name="adj2" fmla="val 101794"/>
              <a:gd name="adj3" fmla="val 93722"/>
              <a:gd name="adj4" fmla="val 124183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FM 770 Elevation Stretch– raised to 80 ft from ~ STA 2300 to STA 5100 ft (~0.75 ft increase)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1E2D482-D404-4E8A-5925-3EF3FA77E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736" y="1550655"/>
            <a:ext cx="5008626" cy="21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41A7A-A30B-B658-020D-70099032A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C2C32-9B1B-8B42-32CB-BCEC45EE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Alternative: Road Elevation along FM 770 – Updates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B91CD-4A4A-ACD9-C0DA-2504C233C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3677883" cy="47769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Equalization structure to mitigate ponding to the west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Channel improvement downstream of upgraded crossing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F00B24E-0469-080A-D2CA-529F4B5283DF}"/>
                  </a:ext>
                </a:extLst>
              </p14:cNvPr>
              <p14:cNvContentPartPr/>
              <p14:nvPr/>
            </p14:nvContentPartPr>
            <p14:xfrm>
              <a:off x="5893703" y="244198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F00B24E-0469-080A-D2CA-529F4B5283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7583" y="238078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CF92B9D1-0D5B-BC42-83BF-8F4A9F79A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805" y="1316321"/>
            <a:ext cx="7692195" cy="459891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A30F62A-4ACA-4ABA-1EEB-714DDD6839B7}"/>
              </a:ext>
            </a:extLst>
          </p:cNvPr>
          <p:cNvSpPr/>
          <p:nvPr/>
        </p:nvSpPr>
        <p:spPr>
          <a:xfrm>
            <a:off x="6771631" y="2426678"/>
            <a:ext cx="271604" cy="24765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787E75-6E7D-2F98-5098-A66337A35B6E}"/>
              </a:ext>
            </a:extLst>
          </p:cNvPr>
          <p:cNvSpPr/>
          <p:nvPr/>
        </p:nvSpPr>
        <p:spPr>
          <a:xfrm>
            <a:off x="6907433" y="3936023"/>
            <a:ext cx="271604" cy="24765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18CFB0B5-6DE7-67F2-A3C2-F2563F20643B}"/>
              </a:ext>
            </a:extLst>
          </p:cNvPr>
          <p:cNvSpPr/>
          <p:nvPr/>
        </p:nvSpPr>
        <p:spPr>
          <a:xfrm>
            <a:off x="7730189" y="1913655"/>
            <a:ext cx="1132458" cy="760673"/>
          </a:xfrm>
          <a:prstGeom prst="borderCallout1">
            <a:avLst>
              <a:gd name="adj1" fmla="val 38913"/>
              <a:gd name="adj2" fmla="val -917"/>
              <a:gd name="adj3" fmla="val 81833"/>
              <a:gd name="adj4" fmla="val -59041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Equalization Structure: 3 – 4’x2’ RCPs</a:t>
            </a: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F24F476A-8C40-884A-0B00-F99CE0631E57}"/>
              </a:ext>
            </a:extLst>
          </p:cNvPr>
          <p:cNvSpPr/>
          <p:nvPr/>
        </p:nvSpPr>
        <p:spPr>
          <a:xfrm>
            <a:off x="8033315" y="4678627"/>
            <a:ext cx="1132458" cy="968161"/>
          </a:xfrm>
          <a:prstGeom prst="borderCallout1">
            <a:avLst>
              <a:gd name="adj1" fmla="val 38913"/>
              <a:gd name="adj2" fmla="val -917"/>
              <a:gd name="adj3" fmla="val -51870"/>
              <a:gd name="adj4" fmla="val -79449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Crossing upgraded to 3 – 8’x4’ RCBs from 3 – 48” RCPs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4734A5E-17FB-3A0D-B9C0-7843DE0420F4}"/>
                  </a:ext>
                </a:extLst>
              </p14:cNvPr>
              <p14:cNvContentPartPr/>
              <p14:nvPr/>
            </p14:nvContentPartPr>
            <p14:xfrm>
              <a:off x="7054958" y="4041112"/>
              <a:ext cx="0" cy="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4734A5E-17FB-3A0D-B9C0-7843DE0420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4958" y="4041112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allout: Line 34">
            <a:extLst>
              <a:ext uri="{FF2B5EF4-FFF2-40B4-BE49-F238E27FC236}">
                <a16:creationId xmlns:a16="http://schemas.microsoft.com/office/drawing/2014/main" id="{1786AA33-4B01-0987-B120-2CE83496F98F}"/>
              </a:ext>
            </a:extLst>
          </p:cNvPr>
          <p:cNvSpPr/>
          <p:nvPr/>
        </p:nvSpPr>
        <p:spPr>
          <a:xfrm>
            <a:off x="9772484" y="4874030"/>
            <a:ext cx="1121186" cy="968161"/>
          </a:xfrm>
          <a:prstGeom prst="borderCallout1">
            <a:avLst>
              <a:gd name="adj1" fmla="val -793"/>
              <a:gd name="adj2" fmla="val 53200"/>
              <a:gd name="adj3" fmla="val -29134"/>
              <a:gd name="adj4" fmla="val -29918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Channel Improvement DS of Crossing</a:t>
            </a:r>
          </a:p>
        </p:txBody>
      </p:sp>
    </p:spTree>
    <p:extLst>
      <p:ext uri="{BB962C8B-B14F-4D97-AF65-F5344CB8AC3E}">
        <p14:creationId xmlns:p14="http://schemas.microsoft.com/office/powerpoint/2010/main" val="723830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C9342ED-D0FB-2B63-5388-7687B3CA8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441" y="1423816"/>
            <a:ext cx="8390559" cy="5013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CEA271-023C-5DF3-83B7-B0C8C298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Alternative: Road Elevation along SH 105 + Bridge Crossing Upgrade –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053E8-3713-B7EA-CE7B-4EB4A3A1F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70" y="1380392"/>
            <a:ext cx="3231906" cy="47769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Road elevation along SH 105 to provide emergency access to West Hardin High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Bridge crossing at Pine Island Bayou to be upsized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99932F5B-44F8-3826-5C19-2058034506EC}"/>
              </a:ext>
            </a:extLst>
          </p:cNvPr>
          <p:cNvSpPr/>
          <p:nvPr/>
        </p:nvSpPr>
        <p:spPr>
          <a:xfrm>
            <a:off x="9630121" y="1844052"/>
            <a:ext cx="1121186" cy="968161"/>
          </a:xfrm>
          <a:prstGeom prst="borderCallout1">
            <a:avLst>
              <a:gd name="adj1" fmla="val 100541"/>
              <a:gd name="adj2" fmla="val 47253"/>
              <a:gd name="adj3" fmla="val 174723"/>
              <a:gd name="adj4" fmla="val -60474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West Hardin High School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52A10B-D764-772D-D0F3-960F090464B9}"/>
              </a:ext>
            </a:extLst>
          </p:cNvPr>
          <p:cNvSpPr/>
          <p:nvPr/>
        </p:nvSpPr>
        <p:spPr>
          <a:xfrm rot="3851450">
            <a:off x="5013692" y="3294024"/>
            <a:ext cx="271604" cy="289239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4D218-9C21-474A-CE83-000FADEFA15F}"/>
              </a:ext>
            </a:extLst>
          </p:cNvPr>
          <p:cNvSpPr/>
          <p:nvPr/>
        </p:nvSpPr>
        <p:spPr>
          <a:xfrm rot="4035157">
            <a:off x="7038690" y="3056742"/>
            <a:ext cx="271604" cy="149828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3BC6A8DD-C974-FEE6-F24A-894314C26EA2}"/>
              </a:ext>
            </a:extLst>
          </p:cNvPr>
          <p:cNvSpPr/>
          <p:nvPr/>
        </p:nvSpPr>
        <p:spPr>
          <a:xfrm>
            <a:off x="3964942" y="3196965"/>
            <a:ext cx="1189509" cy="1239217"/>
          </a:xfrm>
          <a:prstGeom prst="borderCallout1">
            <a:avLst>
              <a:gd name="adj1" fmla="val 53444"/>
              <a:gd name="adj2" fmla="val 101794"/>
              <a:gd name="adj3" fmla="val 83914"/>
              <a:gd name="adj4" fmla="val 160305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SH 105 Elevation Stretch #1 raised to 70 ft (1.5 ft increase) 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74261036-E461-6BC5-4937-FCE4CAA42B06}"/>
              </a:ext>
            </a:extLst>
          </p:cNvPr>
          <p:cNvSpPr/>
          <p:nvPr/>
        </p:nvSpPr>
        <p:spPr>
          <a:xfrm>
            <a:off x="7516910" y="1447123"/>
            <a:ext cx="1184020" cy="1196867"/>
          </a:xfrm>
          <a:prstGeom prst="borderCallout1">
            <a:avLst>
              <a:gd name="adj1" fmla="val 100459"/>
              <a:gd name="adj2" fmla="val 74637"/>
              <a:gd name="adj3" fmla="val 146458"/>
              <a:gd name="adj4" fmla="val 63833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SH 105 Elevation Stretch #2 – raised to 69 ft (2 ft increase)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8005F9C9-6D8A-B83A-9E4F-3A45C0D0F752}"/>
              </a:ext>
            </a:extLst>
          </p:cNvPr>
          <p:cNvSpPr/>
          <p:nvPr/>
        </p:nvSpPr>
        <p:spPr>
          <a:xfrm>
            <a:off x="9204500" y="4796992"/>
            <a:ext cx="1460151" cy="1274384"/>
          </a:xfrm>
          <a:prstGeom prst="borderCallout1">
            <a:avLst>
              <a:gd name="adj1" fmla="val 2097"/>
              <a:gd name="adj2" fmla="val -456"/>
              <a:gd name="adj3" fmla="val -69821"/>
              <a:gd name="adj4" fmla="val -134968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Upsized Bridge Extents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8FC6CDFE-7596-D857-4F2F-CCA3D1A425D3}"/>
              </a:ext>
            </a:extLst>
          </p:cNvPr>
          <p:cNvSpPr/>
          <p:nvPr/>
        </p:nvSpPr>
        <p:spPr>
          <a:xfrm>
            <a:off x="3964942" y="2086181"/>
            <a:ext cx="931544" cy="968161"/>
          </a:xfrm>
          <a:prstGeom prst="borderCallout1">
            <a:avLst>
              <a:gd name="adj1" fmla="val 53444"/>
              <a:gd name="adj2" fmla="val 101794"/>
              <a:gd name="adj3" fmla="val 89666"/>
              <a:gd name="adj4" fmla="val 250913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Pine Island Bayou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597A4-6D11-B257-2F28-AA6BC6FF9569}"/>
              </a:ext>
            </a:extLst>
          </p:cNvPr>
          <p:cNvSpPr/>
          <p:nvPr/>
        </p:nvSpPr>
        <p:spPr>
          <a:xfrm rot="4035157">
            <a:off x="8063717" y="3036062"/>
            <a:ext cx="271604" cy="69915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633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6312-044B-44C9-C80C-FF2EDC530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Alternative: Structure Elevation of Properties in Batson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B51F0-74CA-FDAD-C26A-98C826C37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3489081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27 properties at 100YR flood risk along SH 105 and FM 770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Structure elevation considered due to proximity to Pine Island Bayou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95428-9B53-085E-35CF-F71B958B1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97" y="1304925"/>
            <a:ext cx="7791934" cy="5553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4440C2-70AB-2A8F-ED0F-50A7150F4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97" y="1304924"/>
            <a:ext cx="7783698" cy="55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06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ECF26C-0621-7822-DD15-DEFBA1B83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576" y="1380393"/>
            <a:ext cx="7911434" cy="5477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2E6A34-7ADE-A9CA-4256-1CB2F67A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Alternative #1: Channel Diversion for Easy St.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52A79-DADC-4984-FC03-A56D6D4F7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3402079" cy="4776911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Existing culvert crossing across RR to north causing ponding of neighborhood to south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Channel diversion to westward stream proposed to alleviate flooding for neighborhood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Channel currently 5 ft bottom width with 3:1 side slopes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F52AC-5B3E-F95E-9003-341FDE3C0EB1}"/>
              </a:ext>
            </a:extLst>
          </p:cNvPr>
          <p:cNvSpPr txBox="1"/>
          <p:nvPr/>
        </p:nvSpPr>
        <p:spPr>
          <a:xfrm rot="21254785">
            <a:off x="7818349" y="5870463"/>
            <a:ext cx="822713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W Deer St.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55E68-8590-30FF-B2AE-D4CC5960811E}"/>
              </a:ext>
            </a:extLst>
          </p:cNvPr>
          <p:cNvSpPr txBox="1"/>
          <p:nvPr/>
        </p:nvSpPr>
        <p:spPr>
          <a:xfrm rot="546434">
            <a:off x="9732113" y="4590281"/>
            <a:ext cx="822713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Railroad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E8C683D2-7307-053B-02F8-7BC0A6BC028F}"/>
              </a:ext>
            </a:extLst>
          </p:cNvPr>
          <p:cNvSpPr/>
          <p:nvPr/>
        </p:nvSpPr>
        <p:spPr>
          <a:xfrm>
            <a:off x="9482491" y="6008353"/>
            <a:ext cx="631889" cy="297901"/>
          </a:xfrm>
          <a:prstGeom prst="borderCallout1">
            <a:avLst>
              <a:gd name="adj1" fmla="val -5517"/>
              <a:gd name="adj2" fmla="val 45096"/>
              <a:gd name="adj3" fmla="val -215737"/>
              <a:gd name="adj4" fmla="val 5868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F6FC6"/>
                </a:solidFill>
              </a:rPr>
              <a:t>Easy St.</a:t>
            </a:r>
          </a:p>
        </p:txBody>
      </p:sp>
      <p:sp>
        <p:nvSpPr>
          <p:cNvPr id="12" name="Callout: Line 11">
            <a:extLst>
              <a:ext uri="{FF2B5EF4-FFF2-40B4-BE49-F238E27FC236}">
                <a16:creationId xmlns:a16="http://schemas.microsoft.com/office/drawing/2014/main" id="{A812707B-B128-C77D-0CA6-99087B6528C7}"/>
              </a:ext>
            </a:extLst>
          </p:cNvPr>
          <p:cNvSpPr/>
          <p:nvPr/>
        </p:nvSpPr>
        <p:spPr>
          <a:xfrm>
            <a:off x="6522206" y="3199136"/>
            <a:ext cx="1092230" cy="459727"/>
          </a:xfrm>
          <a:prstGeom prst="borderCallout1">
            <a:avLst>
              <a:gd name="adj1" fmla="val 105237"/>
              <a:gd name="adj2" fmla="val 45096"/>
              <a:gd name="adj3" fmla="val 281980"/>
              <a:gd name="adj4" fmla="val 94887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F6FC6"/>
                </a:solidFill>
              </a:rPr>
              <a:t>Westward Channel Diversion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B0009463-36DE-350F-F0D5-CC817E3F6ACD}"/>
              </a:ext>
            </a:extLst>
          </p:cNvPr>
          <p:cNvSpPr/>
          <p:nvPr/>
        </p:nvSpPr>
        <p:spPr>
          <a:xfrm>
            <a:off x="4543640" y="2969272"/>
            <a:ext cx="1092230" cy="459727"/>
          </a:xfrm>
          <a:prstGeom prst="borderCallout1">
            <a:avLst>
              <a:gd name="adj1" fmla="val 105237"/>
              <a:gd name="adj2" fmla="val 45096"/>
              <a:gd name="adj3" fmla="val 281980"/>
              <a:gd name="adj4" fmla="val 94887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F6FC6"/>
                </a:solidFill>
              </a:rPr>
              <a:t>Preliminary Detention Pond (~20 ac-ft)</a:t>
            </a:r>
          </a:p>
        </p:txBody>
      </p:sp>
    </p:spTree>
    <p:extLst>
      <p:ext uri="{BB962C8B-B14F-4D97-AF65-F5344CB8AC3E}">
        <p14:creationId xmlns:p14="http://schemas.microsoft.com/office/powerpoint/2010/main" val="1228766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83D4-DB65-FBA7-0A86-6DCB2220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Alternative #1: Channel Diversion for Easy St. Neighborhood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6CBF1-D916-BDC6-767E-0715D0989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4756639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~20 acre-ft of detention is required to fully offset any impact in the 100-YR event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Site of detention will need to be refined in further studies, but proof of concept of capacity was made in the terrain</a:t>
            </a:r>
          </a:p>
          <a:p>
            <a:r>
              <a:rPr lang="en-US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AF4CC-13D1-741E-8B64-32080FC9B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876" y="1380392"/>
            <a:ext cx="6282157" cy="4386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85A046-7790-9540-2E1C-1D99A3360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13" y="3882629"/>
            <a:ext cx="3831770" cy="297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76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539BC0E-79A0-37D9-63F7-7B08E0C6E6AD}"/>
              </a:ext>
            </a:extLst>
          </p:cNvPr>
          <p:cNvGrpSpPr/>
          <p:nvPr/>
        </p:nvGrpSpPr>
        <p:grpSpPr>
          <a:xfrm>
            <a:off x="2137669" y="1130922"/>
            <a:ext cx="7633228" cy="5725468"/>
            <a:chOff x="2137669" y="1130922"/>
            <a:chExt cx="7633228" cy="572546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1009064-5BF2-D17E-4035-887E83650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7670" y="1500254"/>
              <a:ext cx="7633227" cy="535613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0A129A-D924-9770-F77F-F2D7DF487A1A}"/>
                </a:ext>
              </a:extLst>
            </p:cNvPr>
            <p:cNvSpPr txBox="1"/>
            <p:nvPr/>
          </p:nvSpPr>
          <p:spPr>
            <a:xfrm>
              <a:off x="2137669" y="1130922"/>
              <a:ext cx="763322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Proposed100YR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59E9EF-F438-E236-FD6A-3BF7D4B40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18" y="300293"/>
            <a:ext cx="10515600" cy="830629"/>
          </a:xfrm>
        </p:spPr>
        <p:txBody>
          <a:bodyPr>
            <a:normAutofit fontScale="90000"/>
          </a:bodyPr>
          <a:lstStyle/>
          <a:p>
            <a:r>
              <a:rPr lang="en-US" dirty="0"/>
              <a:t>Alternative #1: Channel Diversion for Easy St. Neighborhood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BA0AA-422D-0B7B-49DE-F328ADAB03D9}"/>
              </a:ext>
            </a:extLst>
          </p:cNvPr>
          <p:cNvGrpSpPr/>
          <p:nvPr/>
        </p:nvGrpSpPr>
        <p:grpSpPr>
          <a:xfrm>
            <a:off x="2137669" y="1130922"/>
            <a:ext cx="7633227" cy="5725468"/>
            <a:chOff x="2137671" y="1130922"/>
            <a:chExt cx="7633227" cy="57254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5613C5-F9FD-27EB-034C-DB0F6D4C7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7671" y="1313979"/>
              <a:ext cx="7633226" cy="554241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50C0BC-D349-B622-978B-A1B32065B997}"/>
                </a:ext>
              </a:extLst>
            </p:cNvPr>
            <p:cNvSpPr txBox="1"/>
            <p:nvPr/>
          </p:nvSpPr>
          <p:spPr>
            <a:xfrm>
              <a:off x="2137671" y="1130922"/>
              <a:ext cx="763322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Existing100YR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52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01968-980E-DFAC-EA76-3B996D8E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Alternative #1: Channel Diversion for Easy St. Neighborhood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74DA5D-3CD8-A91B-8165-6795A0301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1972" y="1451463"/>
            <a:ext cx="6820249" cy="477678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294610-5050-7D8C-54CD-52ACF85986BB}"/>
              </a:ext>
            </a:extLst>
          </p:cNvPr>
          <p:cNvSpPr txBox="1">
            <a:spLocks/>
          </p:cNvSpPr>
          <p:nvPr/>
        </p:nvSpPr>
        <p:spPr>
          <a:xfrm>
            <a:off x="489779" y="1496157"/>
            <a:ext cx="4392193" cy="4776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37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477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-2270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1828800" algn="l"/>
              </a:tabLst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Alternate course of action: install RCP to south to accomplish same objective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Benefit: avoid proximity to RR to north and utilize public Right-of-way to south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7283BC-AD7B-79CF-5F14-23E589F2A3BE}"/>
              </a:ext>
            </a:extLst>
          </p:cNvPr>
          <p:cNvCxnSpPr>
            <a:cxnSpLocks/>
          </p:cNvCxnSpPr>
          <p:nvPr/>
        </p:nvCxnSpPr>
        <p:spPr>
          <a:xfrm flipH="1">
            <a:off x="5635870" y="4803113"/>
            <a:ext cx="3417695" cy="31149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630CDF4-465D-FA5C-671D-E34C851B46DD}"/>
              </a:ext>
            </a:extLst>
          </p:cNvPr>
          <p:cNvSpPr txBox="1"/>
          <p:nvPr/>
        </p:nvSpPr>
        <p:spPr>
          <a:xfrm rot="21254785">
            <a:off x="9544911" y="4680002"/>
            <a:ext cx="822713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W Deer St.</a:t>
            </a:r>
          </a:p>
        </p:txBody>
      </p:sp>
      <p:sp>
        <p:nvSpPr>
          <p:cNvPr id="16" name="Callout: Line 15">
            <a:extLst>
              <a:ext uri="{FF2B5EF4-FFF2-40B4-BE49-F238E27FC236}">
                <a16:creationId xmlns:a16="http://schemas.microsoft.com/office/drawing/2014/main" id="{8FF182E3-5835-1489-1138-51028A5D94BC}"/>
              </a:ext>
            </a:extLst>
          </p:cNvPr>
          <p:cNvSpPr/>
          <p:nvPr/>
        </p:nvSpPr>
        <p:spPr>
          <a:xfrm>
            <a:off x="8578140" y="5257586"/>
            <a:ext cx="631889" cy="297901"/>
          </a:xfrm>
          <a:prstGeom prst="borderCallout1">
            <a:avLst>
              <a:gd name="adj1" fmla="val -5517"/>
              <a:gd name="adj2" fmla="val 45096"/>
              <a:gd name="adj3" fmla="val -215737"/>
              <a:gd name="adj4" fmla="val 5868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F6FC6"/>
                </a:solidFill>
              </a:rPr>
              <a:t>Easy St.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562C7-378F-DD3F-06C9-BF547D799790}"/>
              </a:ext>
            </a:extLst>
          </p:cNvPr>
          <p:cNvSpPr txBox="1"/>
          <p:nvPr/>
        </p:nvSpPr>
        <p:spPr>
          <a:xfrm rot="546434">
            <a:off x="8908385" y="3761501"/>
            <a:ext cx="822713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Railroad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46C471-4E75-BA46-B31E-94C7A58D992B}"/>
              </a:ext>
            </a:extLst>
          </p:cNvPr>
          <p:cNvSpPr txBox="1"/>
          <p:nvPr/>
        </p:nvSpPr>
        <p:spPr>
          <a:xfrm rot="21331228">
            <a:off x="5644229" y="5175849"/>
            <a:ext cx="822713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48” RCP</a:t>
            </a:r>
          </a:p>
        </p:txBody>
      </p:sp>
    </p:spTree>
    <p:extLst>
      <p:ext uri="{BB962C8B-B14F-4D97-AF65-F5344CB8AC3E}">
        <p14:creationId xmlns:p14="http://schemas.microsoft.com/office/powerpoint/2010/main" val="3583071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91AD9-3EAA-0C33-BBBA-8331730A0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Alternative #2: Structure Elevation along HWY 287 &amp; Overstreet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A8291-C26A-0F8C-8C76-0C352552D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3425907" cy="47769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24 residential properties at 100YR flood risk along Overstreet Loop.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Structure elevation considered due to property locations.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184888-1A72-DA5E-0FA8-3DF5F4A4B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76" y="1341235"/>
            <a:ext cx="8388024" cy="49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52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D84E-EE86-B977-D7F1-7DD55E90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Black Creek Improvements for Pine Ridge</a:t>
            </a:r>
          </a:p>
        </p:txBody>
      </p:sp>
      <p:pic>
        <p:nvPicPr>
          <p:cNvPr id="7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9049EC43-2569-080D-18E3-7606948A188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8069" y="1381125"/>
            <a:ext cx="7535862" cy="5404054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B84A89-7DED-F722-F3A0-BA9009A86040}"/>
              </a:ext>
            </a:extLst>
          </p:cNvPr>
          <p:cNvSpPr/>
          <p:nvPr/>
        </p:nvSpPr>
        <p:spPr>
          <a:xfrm>
            <a:off x="5311141" y="4808220"/>
            <a:ext cx="449580" cy="838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88FA4424-EFF4-D470-ACDE-83CC20C6EC5D}"/>
              </a:ext>
            </a:extLst>
          </p:cNvPr>
          <p:cNvSpPr/>
          <p:nvPr/>
        </p:nvSpPr>
        <p:spPr>
          <a:xfrm>
            <a:off x="7532568" y="4566416"/>
            <a:ext cx="1803138" cy="1321807"/>
          </a:xfrm>
          <a:prstGeom prst="borderCallout1">
            <a:avLst>
              <a:gd name="adj1" fmla="val 47321"/>
              <a:gd name="adj2" fmla="val 18"/>
              <a:gd name="adj3" fmla="val 46744"/>
              <a:gd name="adj4" fmla="val -96860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Conduct Channel improvements/widening for ditch to alleviate flooding for neighborhood north of FM 421.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B3AF91AE-E3B9-EAD6-C3DD-3EB38A780CD5}"/>
              </a:ext>
            </a:extLst>
          </p:cNvPr>
          <p:cNvSpPr/>
          <p:nvPr/>
        </p:nvSpPr>
        <p:spPr>
          <a:xfrm>
            <a:off x="7061873" y="1424129"/>
            <a:ext cx="941390" cy="443619"/>
          </a:xfrm>
          <a:prstGeom prst="borderCallout1">
            <a:avLst>
              <a:gd name="adj1" fmla="val 46387"/>
              <a:gd name="adj2" fmla="val 461"/>
              <a:gd name="adj3" fmla="val 203874"/>
              <a:gd name="adj4" fmla="val -108430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Black Creek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8086A4DA-CAD1-9418-A45E-4E693B6BEC55}"/>
              </a:ext>
            </a:extLst>
          </p:cNvPr>
          <p:cNvSpPr/>
          <p:nvPr/>
        </p:nvSpPr>
        <p:spPr>
          <a:xfrm>
            <a:off x="4426390" y="5966234"/>
            <a:ext cx="1051710" cy="665036"/>
          </a:xfrm>
          <a:prstGeom prst="borderCallout1">
            <a:avLst>
              <a:gd name="adj1" fmla="val 778"/>
              <a:gd name="adj2" fmla="val 98859"/>
              <a:gd name="adj3" fmla="val -49259"/>
              <a:gd name="adj4" fmla="val 143847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Little Pine Island Bayou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999BE-3650-F834-877A-16666EB84645}"/>
              </a:ext>
            </a:extLst>
          </p:cNvPr>
          <p:cNvSpPr/>
          <p:nvPr/>
        </p:nvSpPr>
        <p:spPr>
          <a:xfrm>
            <a:off x="6431281" y="4230356"/>
            <a:ext cx="371453" cy="5024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16EB31E4-DEC2-FB1B-5C78-3E48CC12BE5F}"/>
              </a:ext>
            </a:extLst>
          </p:cNvPr>
          <p:cNvSpPr/>
          <p:nvPr/>
        </p:nvSpPr>
        <p:spPr>
          <a:xfrm>
            <a:off x="8003263" y="2053119"/>
            <a:ext cx="1803138" cy="1321807"/>
          </a:xfrm>
          <a:prstGeom prst="borderCallout1">
            <a:avLst>
              <a:gd name="adj1" fmla="val 47321"/>
              <a:gd name="adj2" fmla="val 18"/>
              <a:gd name="adj3" fmla="val 160773"/>
              <a:gd name="adj4" fmla="val -71226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Expansion of existing bridge at FM 421/Black Creek crossing likely necessary to mitigate flows for neighborhood</a:t>
            </a:r>
          </a:p>
        </p:txBody>
      </p:sp>
      <p:sp>
        <p:nvSpPr>
          <p:cNvPr id="17" name="Callout: Line 16">
            <a:extLst>
              <a:ext uri="{FF2B5EF4-FFF2-40B4-BE49-F238E27FC236}">
                <a16:creationId xmlns:a16="http://schemas.microsoft.com/office/drawing/2014/main" id="{9869FFC1-0BFB-5AF3-33CE-2E1C57A29B3A}"/>
              </a:ext>
            </a:extLst>
          </p:cNvPr>
          <p:cNvSpPr/>
          <p:nvPr/>
        </p:nvSpPr>
        <p:spPr>
          <a:xfrm>
            <a:off x="2385600" y="3537020"/>
            <a:ext cx="1362435" cy="693336"/>
          </a:xfrm>
          <a:prstGeom prst="borderCallout1">
            <a:avLst>
              <a:gd name="adj1" fmla="val 62525"/>
              <a:gd name="adj2" fmla="val 103113"/>
              <a:gd name="adj3" fmla="val 155408"/>
              <a:gd name="adj4" fmla="val 249317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Whitetail Forest Subdivision</a:t>
            </a:r>
          </a:p>
        </p:txBody>
      </p:sp>
    </p:spTree>
    <p:extLst>
      <p:ext uri="{BB962C8B-B14F-4D97-AF65-F5344CB8AC3E}">
        <p14:creationId xmlns:p14="http://schemas.microsoft.com/office/powerpoint/2010/main" val="6071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78C6868-D246-F8B3-2CD8-3D5DA165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519" y="1213695"/>
            <a:ext cx="8343481" cy="56443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7594EF-77E6-601E-B223-5DC0E0B6B1D8}"/>
              </a:ext>
            </a:extLst>
          </p:cNvPr>
          <p:cNvSpPr txBox="1"/>
          <p:nvPr/>
        </p:nvSpPr>
        <p:spPr>
          <a:xfrm rot="18654673">
            <a:off x="7382003" y="4319649"/>
            <a:ext cx="658918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FM 421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B47201-4F87-DED8-6782-8F8AF2FBDAEF}"/>
              </a:ext>
            </a:extLst>
          </p:cNvPr>
          <p:cNvSpPr txBox="1"/>
          <p:nvPr/>
        </p:nvSpPr>
        <p:spPr>
          <a:xfrm rot="1367700">
            <a:off x="8221050" y="4319649"/>
            <a:ext cx="836492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Black Creek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1A91D2B-6BB1-D2C5-9610-6F75FAA70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65125"/>
            <a:ext cx="10515600" cy="830629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Creek Improvements for Pine Ridge – further investigation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7F557E5-C0D0-4127-637A-0149A15B06AA}"/>
              </a:ext>
            </a:extLst>
          </p:cNvPr>
          <p:cNvGrpSpPr/>
          <p:nvPr/>
        </p:nvGrpSpPr>
        <p:grpSpPr>
          <a:xfrm>
            <a:off x="0" y="2097950"/>
            <a:ext cx="6950642" cy="4777991"/>
            <a:chOff x="0" y="2097950"/>
            <a:chExt cx="6950642" cy="477799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C912A14-71C9-9E49-BBEE-7F5D04F51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097950"/>
              <a:ext cx="6950642" cy="477799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46B4A5-ACDC-3E63-8710-3BE034B0EE4A}"/>
                </a:ext>
              </a:extLst>
            </p:cNvPr>
            <p:cNvSpPr txBox="1"/>
            <p:nvPr/>
          </p:nvSpPr>
          <p:spPr>
            <a:xfrm>
              <a:off x="1865812" y="6611779"/>
              <a:ext cx="1126112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F6FC6"/>
                  </a:solidFill>
                </a:rPr>
                <a:t>FM 421 Crossing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0E91F3C-C68E-E088-84BC-DE99705FB716}"/>
                </a:ext>
              </a:extLst>
            </p:cNvPr>
            <p:cNvCxnSpPr>
              <a:cxnSpLocks/>
            </p:cNvCxnSpPr>
            <p:nvPr/>
          </p:nvCxnSpPr>
          <p:spPr>
            <a:xfrm>
              <a:off x="2522136" y="2401556"/>
              <a:ext cx="0" cy="42102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6059A4-7C48-6C43-1700-2D2F7C2A3396}"/>
                </a:ext>
              </a:extLst>
            </p:cNvPr>
            <p:cNvSpPr txBox="1"/>
            <p:nvPr/>
          </p:nvSpPr>
          <p:spPr>
            <a:xfrm>
              <a:off x="3200140" y="3704010"/>
              <a:ext cx="658918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F6FC6"/>
                  </a:solidFill>
                </a:rPr>
                <a:t>39.78 ft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EAE4CD-4E60-4FB7-7AAD-77F4F2747E03}"/>
                </a:ext>
              </a:extLst>
            </p:cNvPr>
            <p:cNvSpPr txBox="1"/>
            <p:nvPr/>
          </p:nvSpPr>
          <p:spPr>
            <a:xfrm>
              <a:off x="1535056" y="2803108"/>
              <a:ext cx="658918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0F6FC6"/>
                  </a:solidFill>
                </a:rPr>
                <a:t>43.58 ft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4616AB-B510-742C-C608-EAA215885AE4}"/>
                </a:ext>
              </a:extLst>
            </p:cNvPr>
            <p:cNvSpPr txBox="1"/>
            <p:nvPr/>
          </p:nvSpPr>
          <p:spPr>
            <a:xfrm>
              <a:off x="3049273" y="2526528"/>
              <a:ext cx="1221276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A head loss of nearly 4 ft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51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D06D8-F947-75DD-21EA-F86564BBB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Black Creek Improvements for Pine Ridge – further investigation</a:t>
            </a:r>
          </a:p>
        </p:txBody>
      </p:sp>
      <p:pic>
        <p:nvPicPr>
          <p:cNvPr id="7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8DC9E30E-C10E-B3C1-7BC5-2D2AC1D5A73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91024" y="1296237"/>
            <a:ext cx="7800625" cy="5562104"/>
          </a:xfr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88636368-12CB-A323-68D2-101CB538A52B}"/>
              </a:ext>
            </a:extLst>
          </p:cNvPr>
          <p:cNvSpPr/>
          <p:nvPr/>
        </p:nvSpPr>
        <p:spPr>
          <a:xfrm rot="18881410">
            <a:off x="5661659" y="3126220"/>
            <a:ext cx="422030" cy="2486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D7BB2DE6-F770-25AD-AD12-A8CCF9D5758D}"/>
              </a:ext>
            </a:extLst>
          </p:cNvPr>
          <p:cNvSpPr/>
          <p:nvPr/>
        </p:nvSpPr>
        <p:spPr>
          <a:xfrm rot="15532042">
            <a:off x="3924081" y="3230603"/>
            <a:ext cx="422030" cy="2486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3BC68AB6-E5FD-755C-C8CD-9317936E6555}"/>
              </a:ext>
            </a:extLst>
          </p:cNvPr>
          <p:cNvSpPr/>
          <p:nvPr/>
        </p:nvSpPr>
        <p:spPr>
          <a:xfrm rot="18881410">
            <a:off x="7336972" y="3805902"/>
            <a:ext cx="422030" cy="2486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D1BFC0-0039-6A66-7BBB-F57384634483}"/>
              </a:ext>
            </a:extLst>
          </p:cNvPr>
          <p:cNvSpPr txBox="1"/>
          <p:nvPr/>
        </p:nvSpPr>
        <p:spPr>
          <a:xfrm rot="433717">
            <a:off x="8502405" y="3065727"/>
            <a:ext cx="836492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Black Creek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FEE01A-341F-0566-ECDA-B2630F9C4D54}"/>
              </a:ext>
            </a:extLst>
          </p:cNvPr>
          <p:cNvSpPr txBox="1"/>
          <p:nvPr/>
        </p:nvSpPr>
        <p:spPr>
          <a:xfrm rot="19497113">
            <a:off x="7793065" y="4435073"/>
            <a:ext cx="658918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FM 421</a:t>
            </a:r>
          </a:p>
        </p:txBody>
      </p:sp>
    </p:spTree>
    <p:extLst>
      <p:ext uri="{BB962C8B-B14F-4D97-AF65-F5344CB8AC3E}">
        <p14:creationId xmlns:p14="http://schemas.microsoft.com/office/powerpoint/2010/main" val="170566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5"/>
    </mc:Choice>
    <mc:Fallback xmlns="">
      <p:transition spd="slow" advTm="12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53EF7-8DEA-A449-D8E5-C87A2471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65125"/>
            <a:ext cx="8044513" cy="830629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Creek Improvements for Pine Ridge – further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7EAC2-02EE-5ACC-7C81-DDC3350AE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70" y="1380392"/>
            <a:ext cx="4003012" cy="477691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Head Loss Counter: Channel widening along Black Creek</a:t>
            </a:r>
          </a:p>
          <a:p>
            <a:pPr marL="917575" lvl="1" indent="-457200"/>
            <a:r>
              <a:rPr lang="en-US" dirty="0"/>
              <a:t>225 ft Width</a:t>
            </a:r>
          </a:p>
          <a:p>
            <a:pPr marL="917575" lvl="1" indent="-457200"/>
            <a:r>
              <a:rPr lang="en-US" dirty="0"/>
              <a:t>4:1 Side Slopes</a:t>
            </a:r>
          </a:p>
          <a:p>
            <a:pPr marL="917575" lvl="1" indent="-457200"/>
            <a:r>
              <a:rPr lang="en-US" dirty="0"/>
              <a:t>~0.3 ft of benefit for Whitetail Forest properties in 100YR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Project will need to account for impacts via placement of detention</a:t>
            </a:r>
          </a:p>
          <a:p>
            <a:pPr lvl="1" indent="0">
              <a:buNone/>
            </a:pPr>
            <a:endParaRPr lang="en-US" dirty="0"/>
          </a:p>
          <a:p>
            <a:r>
              <a:rPr lang="en-US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0DA01-FCA1-48A4-74D7-18E823CCF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269" y="1457011"/>
            <a:ext cx="7831732" cy="5400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A14392-1A9B-C8C2-C148-3E847DCDF889}"/>
              </a:ext>
            </a:extLst>
          </p:cNvPr>
          <p:cNvSpPr txBox="1"/>
          <p:nvPr/>
        </p:nvSpPr>
        <p:spPr>
          <a:xfrm rot="19573353">
            <a:off x="8287092" y="5439909"/>
            <a:ext cx="658918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FM 421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7945B-1444-81D6-D675-6499BF9C59C5}"/>
              </a:ext>
            </a:extLst>
          </p:cNvPr>
          <p:cNvSpPr txBox="1"/>
          <p:nvPr/>
        </p:nvSpPr>
        <p:spPr>
          <a:xfrm rot="433717">
            <a:off x="9762963" y="3470977"/>
            <a:ext cx="836492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Black Creek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EB21AF-7354-E344-89AE-6F8CA3034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584" y="-3987"/>
            <a:ext cx="3769416" cy="2567573"/>
          </a:xfrm>
          <a:prstGeom prst="rect">
            <a:avLst/>
          </a:prstGeom>
        </p:spPr>
      </p:pic>
      <p:sp>
        <p:nvSpPr>
          <p:cNvPr id="12" name="Callout: Line 11">
            <a:extLst>
              <a:ext uri="{FF2B5EF4-FFF2-40B4-BE49-F238E27FC236}">
                <a16:creationId xmlns:a16="http://schemas.microsoft.com/office/drawing/2014/main" id="{8D8D3A57-CB30-497F-C665-94B7572CDF9A}"/>
              </a:ext>
            </a:extLst>
          </p:cNvPr>
          <p:cNvSpPr/>
          <p:nvPr/>
        </p:nvSpPr>
        <p:spPr>
          <a:xfrm>
            <a:off x="4653602" y="3082332"/>
            <a:ext cx="1362435" cy="693336"/>
          </a:xfrm>
          <a:prstGeom prst="borderCallout1">
            <a:avLst>
              <a:gd name="adj1" fmla="val 62525"/>
              <a:gd name="adj2" fmla="val 103113"/>
              <a:gd name="adj3" fmla="val 194538"/>
              <a:gd name="adj4" fmla="val 132050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Whitetail Forest Subdivision</a:t>
            </a:r>
          </a:p>
        </p:txBody>
      </p:sp>
    </p:spTree>
    <p:extLst>
      <p:ext uri="{BB962C8B-B14F-4D97-AF65-F5344CB8AC3E}">
        <p14:creationId xmlns:p14="http://schemas.microsoft.com/office/powerpoint/2010/main" val="442610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0B0E547-208A-7D29-78B3-AD5960364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156" y="1380393"/>
            <a:ext cx="6427128" cy="4406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937F23-DCCC-39D3-2BBC-2A46B02D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Black Creek Improvements for Pine Ridge – further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A7367-22CC-71ED-2842-815FEC429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5452087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Overflow Counter: Placement of berm to restrict flow from entering Whitetail Forest neighborhood</a:t>
            </a:r>
          </a:p>
          <a:p>
            <a:pPr marL="917575" lvl="1" indent="-457200"/>
            <a:r>
              <a:rPr lang="en-US" dirty="0"/>
              <a:t>Berm has 3:1 side slopes and an elevation of 46.5 ft to keep 100-YR flows from overtopping.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EEAC3A-52CD-BEC9-44BE-B368F67BDC8D}"/>
              </a:ext>
            </a:extLst>
          </p:cNvPr>
          <p:cNvSpPr txBox="1"/>
          <p:nvPr/>
        </p:nvSpPr>
        <p:spPr>
          <a:xfrm rot="20174888">
            <a:off x="9989661" y="4780639"/>
            <a:ext cx="658918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FM 421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98B4AA-EE5D-700F-D202-6C7B81D1DF8E}"/>
              </a:ext>
            </a:extLst>
          </p:cNvPr>
          <p:cNvSpPr txBox="1"/>
          <p:nvPr/>
        </p:nvSpPr>
        <p:spPr>
          <a:xfrm rot="1367700">
            <a:off x="9900874" y="1998479"/>
            <a:ext cx="836492" cy="24622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F6FC6"/>
                </a:solidFill>
              </a:rPr>
              <a:t>Black Creek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BC60A11F-9D3E-5F21-24D6-D4B90A437609}"/>
              </a:ext>
            </a:extLst>
          </p:cNvPr>
          <p:cNvSpPr/>
          <p:nvPr/>
        </p:nvSpPr>
        <p:spPr>
          <a:xfrm>
            <a:off x="5879501" y="5020407"/>
            <a:ext cx="1362435" cy="693336"/>
          </a:xfrm>
          <a:prstGeom prst="borderCallout1">
            <a:avLst>
              <a:gd name="adj1" fmla="val 62525"/>
              <a:gd name="adj2" fmla="val 103113"/>
              <a:gd name="adj3" fmla="val -148940"/>
              <a:gd name="adj4" fmla="val 188102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Whitetail Forest Subdivision</a:t>
            </a:r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B744D902-6A45-135C-9B35-C775012D8192}"/>
              </a:ext>
            </a:extLst>
          </p:cNvPr>
          <p:cNvSpPr/>
          <p:nvPr/>
        </p:nvSpPr>
        <p:spPr>
          <a:xfrm>
            <a:off x="5988337" y="1846051"/>
            <a:ext cx="1362435" cy="693336"/>
          </a:xfrm>
          <a:prstGeom prst="borderCallout1">
            <a:avLst>
              <a:gd name="adj1" fmla="val 62525"/>
              <a:gd name="adj2" fmla="val 103113"/>
              <a:gd name="adj3" fmla="val 119176"/>
              <a:gd name="adj4" fmla="val 139425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Berm </a:t>
            </a:r>
            <a:br>
              <a:rPr lang="en-US" sz="1200" dirty="0">
                <a:solidFill>
                  <a:srgbClr val="0F6FC6"/>
                </a:solidFill>
              </a:rPr>
            </a:br>
            <a:r>
              <a:rPr lang="en-US" sz="1200" dirty="0">
                <a:solidFill>
                  <a:srgbClr val="0F6FC6"/>
                </a:solidFill>
              </a:rPr>
              <a:t>Top Width : 30 ft</a:t>
            </a:r>
            <a:br>
              <a:rPr lang="en-US" sz="1200" dirty="0">
                <a:solidFill>
                  <a:srgbClr val="0F6FC6"/>
                </a:solidFill>
              </a:rPr>
            </a:br>
            <a:r>
              <a:rPr lang="en-US" sz="1200" dirty="0">
                <a:solidFill>
                  <a:srgbClr val="0F6FC6"/>
                </a:solidFill>
              </a:rPr>
              <a:t>Elevation: 46.5 ft</a:t>
            </a:r>
          </a:p>
        </p:txBody>
      </p:sp>
    </p:spTree>
    <p:extLst>
      <p:ext uri="{BB962C8B-B14F-4D97-AF65-F5344CB8AC3E}">
        <p14:creationId xmlns:p14="http://schemas.microsoft.com/office/powerpoint/2010/main" val="3732518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753DD-1A28-B39B-67B7-99BA818B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Black Creek Improvements for Pine Ridge – further investigation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FDB81-3767-6E00-C697-5761E8BBB48C}"/>
              </a:ext>
            </a:extLst>
          </p:cNvPr>
          <p:cNvGrpSpPr/>
          <p:nvPr/>
        </p:nvGrpSpPr>
        <p:grpSpPr>
          <a:xfrm>
            <a:off x="1985766" y="1392165"/>
            <a:ext cx="7885823" cy="5465835"/>
            <a:chOff x="8684516" y="2246275"/>
            <a:chExt cx="7885823" cy="546583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FCAD06-6210-FE33-3238-428133E8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84516" y="2246275"/>
              <a:ext cx="7885823" cy="54658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B54BCF-F54B-74AB-3D34-2CEADB68ECAD}"/>
                </a:ext>
              </a:extLst>
            </p:cNvPr>
            <p:cNvSpPr txBox="1"/>
            <p:nvPr/>
          </p:nvSpPr>
          <p:spPr>
            <a:xfrm>
              <a:off x="8684516" y="2246275"/>
              <a:ext cx="78858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Proposed100YR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2C06F4-483A-37F3-260C-F44C0B829C2C}"/>
              </a:ext>
            </a:extLst>
          </p:cNvPr>
          <p:cNvGrpSpPr/>
          <p:nvPr/>
        </p:nvGrpSpPr>
        <p:grpSpPr>
          <a:xfrm>
            <a:off x="1985766" y="1392165"/>
            <a:ext cx="7885825" cy="5465835"/>
            <a:chOff x="2153086" y="1392165"/>
            <a:chExt cx="7885825" cy="54658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7FB072B-AB04-519B-FCCD-5C4F20862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3088" y="1411891"/>
              <a:ext cx="7885823" cy="544610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FA8083-D4D2-3F95-D8D3-4893002B3F48}"/>
                </a:ext>
              </a:extLst>
            </p:cNvPr>
            <p:cNvSpPr txBox="1"/>
            <p:nvPr/>
          </p:nvSpPr>
          <p:spPr>
            <a:xfrm>
              <a:off x="2153086" y="1392165"/>
              <a:ext cx="78858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Existing100YR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968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4435-DE06-4B6C-931A-F4073D112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Further Alternatives – Saratoga Detention/Berm</a:t>
            </a:r>
          </a:p>
        </p:txBody>
      </p:sp>
      <p:pic>
        <p:nvPicPr>
          <p:cNvPr id="11" name="Screen Recording 10">
            <a:hlinkClick r:id="" action="ppaction://media"/>
            <a:extLst>
              <a:ext uri="{FF2B5EF4-FFF2-40B4-BE49-F238E27FC236}">
                <a16:creationId xmlns:a16="http://schemas.microsoft.com/office/drawing/2014/main" id="{068FDD11-2CA6-F870-86B5-3C6346B26B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0800" y="1337939"/>
            <a:ext cx="7524750" cy="53962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6E658B-7287-4303-5181-605F4E470D05}"/>
              </a:ext>
            </a:extLst>
          </p:cNvPr>
          <p:cNvSpPr/>
          <p:nvPr/>
        </p:nvSpPr>
        <p:spPr>
          <a:xfrm>
            <a:off x="4381877" y="2181886"/>
            <a:ext cx="1638678" cy="2716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EB90B8FA-DDE2-0F67-49B9-C37273D064AC}"/>
              </a:ext>
            </a:extLst>
          </p:cNvPr>
          <p:cNvSpPr/>
          <p:nvPr/>
        </p:nvSpPr>
        <p:spPr>
          <a:xfrm>
            <a:off x="6670735" y="1855960"/>
            <a:ext cx="1504543" cy="1124799"/>
          </a:xfrm>
          <a:prstGeom prst="borderCallout1">
            <a:avLst>
              <a:gd name="adj1" fmla="val 52509"/>
              <a:gd name="adj2" fmla="val -253"/>
              <a:gd name="adj3" fmla="val 110287"/>
              <a:gd name="adj4" fmla="val -64289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Place Detention Pond or Install Berm to prevent overflow into PIB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B5475A7A-4082-F33D-8FAD-ECB22B7F5B77}"/>
              </a:ext>
            </a:extLst>
          </p:cNvPr>
          <p:cNvSpPr/>
          <p:nvPr/>
        </p:nvSpPr>
        <p:spPr>
          <a:xfrm>
            <a:off x="8175278" y="4255129"/>
            <a:ext cx="778271" cy="498600"/>
          </a:xfrm>
          <a:prstGeom prst="borderCallout1">
            <a:avLst>
              <a:gd name="adj1" fmla="val 52509"/>
              <a:gd name="adj2" fmla="val -253"/>
              <a:gd name="adj3" fmla="val 211971"/>
              <a:gd name="adj4" fmla="val -54983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Saratoga</a:t>
            </a:r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C866BBD0-9A18-F36C-520C-CA1732CAE987}"/>
              </a:ext>
            </a:extLst>
          </p:cNvPr>
          <p:cNvSpPr/>
          <p:nvPr/>
        </p:nvSpPr>
        <p:spPr>
          <a:xfrm>
            <a:off x="3239631" y="5394357"/>
            <a:ext cx="778271" cy="498600"/>
          </a:xfrm>
          <a:prstGeom prst="borderCallout1">
            <a:avLst>
              <a:gd name="adj1" fmla="val 50693"/>
              <a:gd name="adj2" fmla="val 105606"/>
              <a:gd name="adj3" fmla="val -34975"/>
              <a:gd name="adj4" fmla="val 250959"/>
            </a:avLst>
          </a:prstGeom>
          <a:solidFill>
            <a:schemeClr val="bg1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F6FC6"/>
                </a:solidFill>
              </a:rPr>
              <a:t>Pine Island Bayou</a:t>
            </a:r>
          </a:p>
        </p:txBody>
      </p:sp>
    </p:spTree>
    <p:extLst>
      <p:ext uri="{BB962C8B-B14F-4D97-AF65-F5344CB8AC3E}">
        <p14:creationId xmlns:p14="http://schemas.microsoft.com/office/powerpoint/2010/main" val="372904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D8DE-C090-8D43-75E3-3FF5C8A9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Further Alternatives – Saratoga Detention/Berm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36F17-643B-9E1A-6F74-B69AA795F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5183853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Previous analysis of Proposed Pond done in 2021</a:t>
            </a:r>
          </a:p>
          <a:p>
            <a:pPr marL="917575" lvl="1" indent="-457200"/>
            <a:r>
              <a:rPr lang="en-US" dirty="0"/>
              <a:t>Preliminary Pond Design was estimated to be 774 ac-ft</a:t>
            </a:r>
          </a:p>
          <a:p>
            <a:pPr marL="1371600" lvl="2" indent="-457200"/>
            <a:r>
              <a:rPr lang="en-US" dirty="0"/>
              <a:t>0.96 in benefit for Pinewood Estates residents</a:t>
            </a:r>
          </a:p>
          <a:p>
            <a:pPr marL="1371600" lvl="2" indent="-457200"/>
            <a:r>
              <a:rPr lang="en-US" dirty="0"/>
              <a:t>0.48 in benefit for Saratoga residents</a:t>
            </a:r>
          </a:p>
          <a:p>
            <a:pPr marL="917575" lvl="1" indent="-457200"/>
            <a:r>
              <a:rPr lang="en-US" dirty="0"/>
              <a:t>Pond projected to have to increase to capacity of 7,774 ac-ft to provide 1 ft benefit along stream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7216E4-7ED9-C00B-EC38-E488F6E85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831" y="2038291"/>
            <a:ext cx="6922169" cy="343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70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B8F3AC-9022-9EDF-FAC0-D2E2B1D97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0" y="46014"/>
            <a:ext cx="10430189" cy="681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550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9D514-D9E7-C69D-C676-46AB48D2C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76998DFB-20DE-BD11-6C79-11EC5C1BD7EC}"/>
              </a:ext>
            </a:extLst>
          </p:cNvPr>
          <p:cNvSpPr txBox="1"/>
          <p:nvPr/>
        </p:nvSpPr>
        <p:spPr>
          <a:xfrm>
            <a:off x="378070" y="1465774"/>
            <a:ext cx="413678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dirty="0"/>
              <a:t>Project Alternatives:</a:t>
            </a:r>
          </a:p>
          <a:p>
            <a:pPr>
              <a:spcAft>
                <a:spcPts val="900"/>
              </a:spcAft>
            </a:pPr>
            <a:r>
              <a:rPr lang="en-US" dirty="0"/>
              <a:t>1.   Raising Union Springs and improve crossing at US59 on Bear Creek</a:t>
            </a:r>
          </a:p>
          <a:p>
            <a:pPr>
              <a:spcAft>
                <a:spcPts val="900"/>
              </a:spcAft>
            </a:pPr>
            <a:r>
              <a:rPr lang="en-US" dirty="0"/>
              <a:t>2.   Elevate FM 352 bridge at Dry Creek Tributary</a:t>
            </a:r>
          </a:p>
          <a:p>
            <a:pPr>
              <a:spcAft>
                <a:spcPts val="900"/>
              </a:spcAft>
            </a:pPr>
            <a:r>
              <a:rPr lang="en-US" dirty="0"/>
              <a:t>3.   Corrigan channel improvements to address flooding along west side of town (W 5</a:t>
            </a:r>
            <a:r>
              <a:rPr lang="en-US" baseline="30000" dirty="0"/>
              <a:t>th</a:t>
            </a:r>
            <a:r>
              <a:rPr lang="en-US" dirty="0"/>
              <a:t> Street, Voss Street, W 3</a:t>
            </a:r>
            <a:r>
              <a:rPr lang="en-US" baseline="30000" dirty="0"/>
              <a:t>rd</a:t>
            </a:r>
            <a:r>
              <a:rPr lang="en-US" dirty="0"/>
              <a:t> Street, W 1</a:t>
            </a:r>
            <a:r>
              <a:rPr lang="en-US" baseline="30000" dirty="0"/>
              <a:t>st</a:t>
            </a:r>
            <a:r>
              <a:rPr lang="en-US" dirty="0"/>
              <a:t> Street, W Front Street)</a:t>
            </a:r>
          </a:p>
          <a:p>
            <a:pPr>
              <a:spcAft>
                <a:spcPts val="900"/>
              </a:spcAft>
            </a:pPr>
            <a:r>
              <a:rPr lang="en-US" dirty="0"/>
              <a:t>4.   Corrigan-Camden School: homes south of campus are in low lying area, channel improvements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8501F80-856D-FD8E-E82C-B52C1D4A2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880" y="2533777"/>
            <a:ext cx="7587444" cy="25442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696E5-B921-218E-8938-AA4EBF8A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Polk County – Corrigan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6B869A1-B992-E5C0-65BC-A90B07B13B54}"/>
              </a:ext>
            </a:extLst>
          </p:cNvPr>
          <p:cNvSpPr/>
          <p:nvPr/>
        </p:nvSpPr>
        <p:spPr>
          <a:xfrm>
            <a:off x="6096000" y="4119759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07B6FC-C996-3773-BDB2-41EE9ABE1B30}"/>
              </a:ext>
            </a:extLst>
          </p:cNvPr>
          <p:cNvSpPr/>
          <p:nvPr/>
        </p:nvSpPr>
        <p:spPr>
          <a:xfrm>
            <a:off x="409820" y="190882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790EBF-C180-5E21-00E0-14870BEB4F2C}"/>
              </a:ext>
            </a:extLst>
          </p:cNvPr>
          <p:cNvSpPr/>
          <p:nvPr/>
        </p:nvSpPr>
        <p:spPr>
          <a:xfrm>
            <a:off x="409820" y="253377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C0F75A-AE0F-906C-B28F-4B9214DE3445}"/>
              </a:ext>
            </a:extLst>
          </p:cNvPr>
          <p:cNvSpPr/>
          <p:nvPr/>
        </p:nvSpPr>
        <p:spPr>
          <a:xfrm>
            <a:off x="409820" y="3206750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03F233-ECE5-2ED1-B5A5-202491151EDC}"/>
              </a:ext>
            </a:extLst>
          </p:cNvPr>
          <p:cNvSpPr/>
          <p:nvPr/>
        </p:nvSpPr>
        <p:spPr>
          <a:xfrm>
            <a:off x="409820" y="4423736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EBF134F-5D65-C1AF-5348-9E93282796B0}"/>
              </a:ext>
            </a:extLst>
          </p:cNvPr>
          <p:cNvSpPr/>
          <p:nvPr/>
        </p:nvSpPr>
        <p:spPr>
          <a:xfrm>
            <a:off x="10826750" y="3975134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BCF871A-0827-ABC6-028B-B15311E7DD2A}"/>
              </a:ext>
            </a:extLst>
          </p:cNvPr>
          <p:cNvSpPr/>
          <p:nvPr/>
        </p:nvSpPr>
        <p:spPr>
          <a:xfrm>
            <a:off x="4838700" y="3661260"/>
            <a:ext cx="942975" cy="81759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654497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F68A-5883-4DB2-F857-93BCF4F0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7252159-7051-C2BA-0041-45B5B9E18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675" y="1833724"/>
            <a:ext cx="4759206" cy="35054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0A7D16-A486-C49D-94E6-FBC0C5C1D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Polk County – Corrigan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7DC25-4C2C-D7DA-A171-6606B8C2D79C}"/>
              </a:ext>
            </a:extLst>
          </p:cNvPr>
          <p:cNvSpPr txBox="1"/>
          <p:nvPr/>
        </p:nvSpPr>
        <p:spPr>
          <a:xfrm>
            <a:off x="378070" y="1465774"/>
            <a:ext cx="413678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dirty="0"/>
              <a:t>Project Alternatives:</a:t>
            </a:r>
          </a:p>
          <a:p>
            <a:pPr>
              <a:spcAft>
                <a:spcPts val="900"/>
              </a:spcAft>
            </a:pPr>
            <a:r>
              <a:rPr lang="en-US" dirty="0"/>
              <a:t>1.   Raising Union Springs and improve crossing at US59 on Bear Creek</a:t>
            </a:r>
          </a:p>
          <a:p>
            <a:pPr>
              <a:spcAft>
                <a:spcPts val="900"/>
              </a:spcAft>
            </a:pPr>
            <a:r>
              <a:rPr lang="en-US" dirty="0"/>
              <a:t>2.   Elevate FM 352 bridge at Dry Creek Tributary</a:t>
            </a:r>
          </a:p>
          <a:p>
            <a:pPr>
              <a:spcAft>
                <a:spcPts val="900"/>
              </a:spcAft>
            </a:pPr>
            <a:r>
              <a:rPr lang="en-US" dirty="0"/>
              <a:t>3.   Corrigan channel improvements to address flooding along west side of town (W 5</a:t>
            </a:r>
            <a:r>
              <a:rPr lang="en-US" baseline="30000" dirty="0"/>
              <a:t>th</a:t>
            </a:r>
            <a:r>
              <a:rPr lang="en-US" dirty="0"/>
              <a:t> Street, Voss Street, W 3</a:t>
            </a:r>
            <a:r>
              <a:rPr lang="en-US" baseline="30000" dirty="0"/>
              <a:t>rd</a:t>
            </a:r>
            <a:r>
              <a:rPr lang="en-US" dirty="0"/>
              <a:t> Street, W 1</a:t>
            </a:r>
            <a:r>
              <a:rPr lang="en-US" baseline="30000" dirty="0"/>
              <a:t>st</a:t>
            </a:r>
            <a:r>
              <a:rPr lang="en-US" dirty="0"/>
              <a:t> Street, W Front Street)</a:t>
            </a:r>
          </a:p>
          <a:p>
            <a:pPr>
              <a:spcAft>
                <a:spcPts val="900"/>
              </a:spcAft>
            </a:pPr>
            <a:r>
              <a:rPr lang="en-US" dirty="0"/>
              <a:t>4.   Corrigan-Camden School: homes south of campus are in low lying area, channel improvements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1542EE-5FF8-A3F6-16F3-21A975670471}"/>
              </a:ext>
            </a:extLst>
          </p:cNvPr>
          <p:cNvSpPr/>
          <p:nvPr/>
        </p:nvSpPr>
        <p:spPr>
          <a:xfrm>
            <a:off x="6096000" y="3136900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7D730F-0524-9A52-436E-2A7D435C40B2}"/>
              </a:ext>
            </a:extLst>
          </p:cNvPr>
          <p:cNvSpPr/>
          <p:nvPr/>
        </p:nvSpPr>
        <p:spPr>
          <a:xfrm>
            <a:off x="409820" y="190882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DD4009-37B6-6769-0DAE-5FD2E1B8115A}"/>
              </a:ext>
            </a:extLst>
          </p:cNvPr>
          <p:cNvSpPr/>
          <p:nvPr/>
        </p:nvSpPr>
        <p:spPr>
          <a:xfrm>
            <a:off x="409820" y="253377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83AE59-95BC-8B99-25F3-8C27B5A141E1}"/>
              </a:ext>
            </a:extLst>
          </p:cNvPr>
          <p:cNvSpPr/>
          <p:nvPr/>
        </p:nvSpPr>
        <p:spPr>
          <a:xfrm>
            <a:off x="409820" y="3206750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8C0A77C-966D-6D68-19AB-BE7E6A1DBDEC}"/>
              </a:ext>
            </a:extLst>
          </p:cNvPr>
          <p:cNvSpPr/>
          <p:nvPr/>
        </p:nvSpPr>
        <p:spPr>
          <a:xfrm>
            <a:off x="409820" y="4423736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3CA970D-5013-33A5-9793-17364EB0EDE7}"/>
              </a:ext>
            </a:extLst>
          </p:cNvPr>
          <p:cNvSpPr/>
          <p:nvPr/>
        </p:nvSpPr>
        <p:spPr>
          <a:xfrm>
            <a:off x="8388350" y="4712985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9FF368B-7594-B1F5-4E58-807E24469A42}"/>
              </a:ext>
            </a:extLst>
          </p:cNvPr>
          <p:cNvSpPr/>
          <p:nvPr/>
        </p:nvSpPr>
        <p:spPr>
          <a:xfrm>
            <a:off x="7916862" y="4295452"/>
            <a:ext cx="942975" cy="81759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AE6B66-0CA8-FF6A-6E24-FF3BA8F51872}"/>
              </a:ext>
            </a:extLst>
          </p:cNvPr>
          <p:cNvSpPr/>
          <p:nvPr/>
        </p:nvSpPr>
        <p:spPr>
          <a:xfrm>
            <a:off x="6451924" y="1847217"/>
            <a:ext cx="758501" cy="183350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54840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D2AC2-7481-2E13-FB95-F5A6AB40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9077-A80A-0A8E-D6BD-7C71D2CB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Polk County – Reily Village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AFF97-0412-793F-4E37-2BA229AF0D4E}"/>
              </a:ext>
            </a:extLst>
          </p:cNvPr>
          <p:cNvSpPr txBox="1"/>
          <p:nvPr/>
        </p:nvSpPr>
        <p:spPr>
          <a:xfrm>
            <a:off x="378070" y="1465774"/>
            <a:ext cx="4404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dirty="0"/>
              <a:t>Project Alternatives:</a:t>
            </a:r>
          </a:p>
          <a:p>
            <a:pPr>
              <a:spcAft>
                <a:spcPts val="900"/>
              </a:spcAft>
            </a:pPr>
            <a:r>
              <a:rPr lang="en-US" dirty="0"/>
              <a:t>1.   Channel Improvements and Road Improvements at N and S Princess Dr</a:t>
            </a:r>
          </a:p>
          <a:p>
            <a:pPr>
              <a:spcAft>
                <a:spcPts val="900"/>
              </a:spcAft>
            </a:pPr>
            <a:r>
              <a:rPr lang="en-US" dirty="0"/>
              <a:t>2.   Elevate FM 352 bridge at Ruby Creek</a:t>
            </a:r>
          </a:p>
          <a:p>
            <a:pPr>
              <a:spcAft>
                <a:spcPts val="9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91AE885-62E3-23DD-C00D-02DC705BA359}"/>
              </a:ext>
            </a:extLst>
          </p:cNvPr>
          <p:cNvSpPr/>
          <p:nvPr/>
        </p:nvSpPr>
        <p:spPr>
          <a:xfrm>
            <a:off x="409820" y="1908827"/>
            <a:ext cx="289249" cy="28924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7699AFB-32F4-6974-D4F5-7D46AC2FCBA1}"/>
              </a:ext>
            </a:extLst>
          </p:cNvPr>
          <p:cNvSpPr/>
          <p:nvPr/>
        </p:nvSpPr>
        <p:spPr>
          <a:xfrm>
            <a:off x="409820" y="2573769"/>
            <a:ext cx="289249" cy="28924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044E1D-1D75-1A14-520C-A32772182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168" y="1195754"/>
            <a:ext cx="5337871" cy="517230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6B663C6-F912-D256-8549-BF042CD9677E}"/>
              </a:ext>
            </a:extLst>
          </p:cNvPr>
          <p:cNvSpPr/>
          <p:nvPr/>
        </p:nvSpPr>
        <p:spPr>
          <a:xfrm>
            <a:off x="7149711" y="2012738"/>
            <a:ext cx="3192852" cy="380197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A64D84A-9707-CBC7-F396-6F0414496F5D}"/>
              </a:ext>
            </a:extLst>
          </p:cNvPr>
          <p:cNvSpPr/>
          <p:nvPr/>
        </p:nvSpPr>
        <p:spPr>
          <a:xfrm>
            <a:off x="6756235" y="3913727"/>
            <a:ext cx="289249" cy="28924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10D103-DD41-C5C2-0BEA-268A42F1C693}"/>
              </a:ext>
            </a:extLst>
          </p:cNvPr>
          <p:cNvSpPr/>
          <p:nvPr/>
        </p:nvSpPr>
        <p:spPr>
          <a:xfrm>
            <a:off x="7839544" y="1388076"/>
            <a:ext cx="289249" cy="28924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BC3740-5500-181F-675B-9BA8AEBB7F06}"/>
              </a:ext>
            </a:extLst>
          </p:cNvPr>
          <p:cNvSpPr txBox="1"/>
          <p:nvPr/>
        </p:nvSpPr>
        <p:spPr>
          <a:xfrm>
            <a:off x="6462355" y="3387481"/>
            <a:ext cx="1839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1200" b="1" dirty="0">
                <a:ln w="3175">
                  <a:noFill/>
                </a:ln>
                <a:solidFill>
                  <a:schemeClr val="bg1"/>
                </a:solidFill>
              </a:rPr>
              <a:t>N Princess Dr/ </a:t>
            </a:r>
            <a:br>
              <a:rPr lang="en-US" sz="1200" b="1" dirty="0">
                <a:ln w="3175">
                  <a:noFill/>
                </a:ln>
                <a:solidFill>
                  <a:schemeClr val="bg1"/>
                </a:solidFill>
              </a:rPr>
            </a:br>
            <a:r>
              <a:rPr lang="en-US" sz="1200" b="1" dirty="0">
                <a:ln w="3175">
                  <a:noFill/>
                </a:ln>
                <a:solidFill>
                  <a:schemeClr val="bg1"/>
                </a:solidFill>
              </a:rPr>
              <a:t>Ruby Creek Tributary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50C14D-6B42-2F71-1F63-F50766ACD403}"/>
              </a:ext>
            </a:extLst>
          </p:cNvPr>
          <p:cNvSpPr txBox="1"/>
          <p:nvPr/>
        </p:nvSpPr>
        <p:spPr>
          <a:xfrm>
            <a:off x="9481133" y="3913727"/>
            <a:ext cx="12823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1200" b="1" dirty="0">
                <a:ln w="3175">
                  <a:noFill/>
                </a:ln>
                <a:solidFill>
                  <a:schemeClr val="bg1"/>
                </a:solidFill>
              </a:rPr>
              <a:t>N Princess Dr / Ruby Creek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545758-A424-23A8-B911-EC68C85F450C}"/>
              </a:ext>
            </a:extLst>
          </p:cNvPr>
          <p:cNvSpPr txBox="1"/>
          <p:nvPr/>
        </p:nvSpPr>
        <p:spPr>
          <a:xfrm>
            <a:off x="9611359" y="5484410"/>
            <a:ext cx="12823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S Princess Dr / Ruby Creek</a:t>
            </a:r>
            <a:endParaRPr lang="en-US" sz="1050" b="1" dirty="0">
              <a:ln w="317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82B75E-C2DC-E5C7-260A-B9CA38AEEBF3}"/>
              </a:ext>
            </a:extLst>
          </p:cNvPr>
          <p:cNvSpPr txBox="1"/>
          <p:nvPr/>
        </p:nvSpPr>
        <p:spPr>
          <a:xfrm>
            <a:off x="6591028" y="5586966"/>
            <a:ext cx="1599200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spcAft>
                <a:spcPts val="900"/>
              </a:spcAft>
            </a:pP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S Princess Dr / </a:t>
            </a:r>
            <a:b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</a:b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Ruby Creek Tributary</a:t>
            </a:r>
            <a:endParaRPr lang="en-US" sz="1050" b="1" dirty="0">
              <a:ln w="317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67ECEE-0FD3-9153-3DC6-5EED07422EFB}"/>
              </a:ext>
            </a:extLst>
          </p:cNvPr>
          <p:cNvSpPr txBox="1"/>
          <p:nvPr/>
        </p:nvSpPr>
        <p:spPr>
          <a:xfrm rot="20325827">
            <a:off x="6741033" y="2012413"/>
            <a:ext cx="12823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4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FM 352</a:t>
            </a:r>
            <a:endParaRPr lang="en-US" sz="1200" b="1" dirty="0">
              <a:ln w="31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AB735D-D255-D785-6CCF-DE980365F385}"/>
              </a:ext>
            </a:extLst>
          </p:cNvPr>
          <p:cNvSpPr txBox="1"/>
          <p:nvPr/>
        </p:nvSpPr>
        <p:spPr>
          <a:xfrm rot="20177975">
            <a:off x="6109365" y="2652469"/>
            <a:ext cx="12823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Loving Ln / Ruby Creek Tributary</a:t>
            </a:r>
            <a:endParaRPr lang="en-US" sz="1050" b="1" dirty="0">
              <a:ln w="317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8B9719-1656-F88E-2275-6820685E7111}"/>
              </a:ext>
            </a:extLst>
          </p:cNvPr>
          <p:cNvSpPr txBox="1"/>
          <p:nvPr/>
        </p:nvSpPr>
        <p:spPr>
          <a:xfrm>
            <a:off x="8198822" y="1575183"/>
            <a:ext cx="12823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FM 352 /</a:t>
            </a:r>
            <a:b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</a:br>
            <a:r>
              <a:rPr lang="en-US" sz="1100" b="1" dirty="0">
                <a:ln w="3175">
                  <a:noFill/>
                </a:ln>
                <a:solidFill>
                  <a:schemeClr val="bg1"/>
                </a:solidFill>
              </a:rPr>
              <a:t> Ruby Creek</a:t>
            </a:r>
            <a:endParaRPr lang="en-US" sz="1050" b="1" dirty="0">
              <a:ln w="317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92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407D4-1DB1-D49D-9E02-184AE53F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C59A-36A7-2D60-5CF3-C783D00E5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Polk County – Community of Indian Springs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1AC66-C532-E79E-BB9C-4D43BCE31038}"/>
              </a:ext>
            </a:extLst>
          </p:cNvPr>
          <p:cNvSpPr txBox="1"/>
          <p:nvPr/>
        </p:nvSpPr>
        <p:spPr>
          <a:xfrm>
            <a:off x="562243" y="1706137"/>
            <a:ext cx="302187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Project Alternatives: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Low </a:t>
            </a:r>
            <a:r>
              <a:rPr lang="en-US" dirty="0">
                <a:solidFill>
                  <a:srgbClr val="3F3F3F"/>
                </a:solidFill>
                <a:latin typeface="Abadi"/>
              </a:rPr>
              <a:t>w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ater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 crossing improvements 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Pichetto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 Trail, Ole Long Pull Road, and Conestoga Trail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Low water crossing improvements / culvert upsizing on Bobcat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Trl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. and Bobcat Dr.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955BFF-955A-EA8F-FEB3-FDAB119C24A0}"/>
              </a:ext>
            </a:extLst>
          </p:cNvPr>
          <p:cNvSpPr/>
          <p:nvPr/>
        </p:nvSpPr>
        <p:spPr>
          <a:xfrm>
            <a:off x="562242" y="2146952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A79C28-7039-2343-A132-36D34500C5F8}"/>
              </a:ext>
            </a:extLst>
          </p:cNvPr>
          <p:cNvSpPr/>
          <p:nvPr/>
        </p:nvSpPr>
        <p:spPr>
          <a:xfrm>
            <a:off x="562242" y="363992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A8B4A2-36B0-B883-E9E5-9BD4BF049A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953"/>
          <a:stretch>
            <a:fillRect/>
          </a:stretch>
        </p:blipFill>
        <p:spPr>
          <a:xfrm>
            <a:off x="3899955" y="1450014"/>
            <a:ext cx="7470749" cy="495078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5C75324-D9B6-551E-5A8E-E52CFED7C1FD}"/>
              </a:ext>
            </a:extLst>
          </p:cNvPr>
          <p:cNvSpPr/>
          <p:nvPr/>
        </p:nvSpPr>
        <p:spPr>
          <a:xfrm>
            <a:off x="9372654" y="4454723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1B296C-5ACD-B1F6-A026-EF30B653761C}"/>
              </a:ext>
            </a:extLst>
          </p:cNvPr>
          <p:cNvSpPr/>
          <p:nvPr/>
        </p:nvSpPr>
        <p:spPr>
          <a:xfrm>
            <a:off x="4551856" y="3608551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4BBABC-A7D8-E698-18E4-7BD1FC322E60}"/>
              </a:ext>
            </a:extLst>
          </p:cNvPr>
          <p:cNvSpPr/>
          <p:nvPr/>
        </p:nvSpPr>
        <p:spPr>
          <a:xfrm>
            <a:off x="4870565" y="3676648"/>
            <a:ext cx="1225435" cy="6667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9C0203-C719-321F-3AE4-358FB61F47C0}"/>
              </a:ext>
            </a:extLst>
          </p:cNvPr>
          <p:cNvSpPr/>
          <p:nvPr/>
        </p:nvSpPr>
        <p:spPr>
          <a:xfrm>
            <a:off x="8120634" y="4024994"/>
            <a:ext cx="1225435" cy="169000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819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ED2A4-92AF-036D-EFB4-1FD1DEF78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BD310-DDB6-D4EA-CE25-E6A141DF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Polk County – Community of Indian Springs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7C07E-B76E-E4A6-6521-7D94BF47F6F1}"/>
              </a:ext>
            </a:extLst>
          </p:cNvPr>
          <p:cNvSpPr txBox="1"/>
          <p:nvPr/>
        </p:nvSpPr>
        <p:spPr>
          <a:xfrm>
            <a:off x="562243" y="1706137"/>
            <a:ext cx="2629994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Project Alternatives: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Low water crossing improvements on Ole Long Pull Road and Conestoga Trail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96EB9F1-5350-0024-700B-229C9A1CF59F}"/>
              </a:ext>
            </a:extLst>
          </p:cNvPr>
          <p:cNvSpPr/>
          <p:nvPr/>
        </p:nvSpPr>
        <p:spPr>
          <a:xfrm>
            <a:off x="-1331873" y="3284375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B30279-D598-9875-D809-BD9F2E5FA3EA}"/>
              </a:ext>
            </a:extLst>
          </p:cNvPr>
          <p:cNvSpPr/>
          <p:nvPr/>
        </p:nvSpPr>
        <p:spPr>
          <a:xfrm>
            <a:off x="562243" y="2146952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FBDAB-9C31-760F-3225-C866ECC25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34" y="1109334"/>
            <a:ext cx="6033407" cy="561527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5B11C90-67F1-787D-F231-DD5747E22E85}"/>
              </a:ext>
            </a:extLst>
          </p:cNvPr>
          <p:cNvSpPr/>
          <p:nvPr/>
        </p:nvSpPr>
        <p:spPr>
          <a:xfrm rot="15899458">
            <a:off x="5278779" y="1931812"/>
            <a:ext cx="1225435" cy="6667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EE4720E-4C6A-02C4-6060-4F280A4B6CF6}"/>
              </a:ext>
            </a:extLst>
          </p:cNvPr>
          <p:cNvSpPr/>
          <p:nvPr/>
        </p:nvSpPr>
        <p:spPr>
          <a:xfrm rot="16498802">
            <a:off x="7186500" y="3549431"/>
            <a:ext cx="1225435" cy="6667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E3B9A2E-C078-C70A-0660-CF0E5D902687}"/>
              </a:ext>
            </a:extLst>
          </p:cNvPr>
          <p:cNvSpPr/>
          <p:nvPr/>
        </p:nvSpPr>
        <p:spPr>
          <a:xfrm rot="20438637">
            <a:off x="8141722" y="4254782"/>
            <a:ext cx="1225435" cy="6667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226CD31-39C3-B7EF-2127-4D6297A89968}"/>
              </a:ext>
            </a:extLst>
          </p:cNvPr>
          <p:cNvSpPr/>
          <p:nvPr/>
        </p:nvSpPr>
        <p:spPr>
          <a:xfrm>
            <a:off x="6277098" y="1706137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06A2FB3-D934-7AE6-17E0-22C0E6804C56}"/>
              </a:ext>
            </a:extLst>
          </p:cNvPr>
          <p:cNvSpPr/>
          <p:nvPr/>
        </p:nvSpPr>
        <p:spPr>
          <a:xfrm>
            <a:off x="8184525" y="3551230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45EA412-2354-D5AD-481A-EB60DE5DDF27}"/>
              </a:ext>
            </a:extLst>
          </p:cNvPr>
          <p:cNvSpPr/>
          <p:nvPr/>
        </p:nvSpPr>
        <p:spPr>
          <a:xfrm>
            <a:off x="8669147" y="4067959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8428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FF920-42D1-5A46-3D23-6911AA45B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C07C9F-0CA2-853A-4881-5740C59C5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429" y="1083667"/>
            <a:ext cx="5804808" cy="56684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63B147-2F1F-70CA-731C-E368DD90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Polk County – Community of Indian Springs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0D32B-687A-1AB1-C05B-E3C7ABA27B37}"/>
              </a:ext>
            </a:extLst>
          </p:cNvPr>
          <p:cNvSpPr txBox="1"/>
          <p:nvPr/>
        </p:nvSpPr>
        <p:spPr>
          <a:xfrm>
            <a:off x="562243" y="1706137"/>
            <a:ext cx="2629994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Project Alternatives: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Low water crossing improvements on Margie Drive and Cherokee Trail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B06416F-CDB4-DC70-88CC-72BEF97FE676}"/>
              </a:ext>
            </a:extLst>
          </p:cNvPr>
          <p:cNvSpPr/>
          <p:nvPr/>
        </p:nvSpPr>
        <p:spPr>
          <a:xfrm>
            <a:off x="562243" y="2146952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AEECDE-E874-F0DE-B057-7F620F94BBBA}"/>
              </a:ext>
            </a:extLst>
          </p:cNvPr>
          <p:cNvSpPr/>
          <p:nvPr/>
        </p:nvSpPr>
        <p:spPr>
          <a:xfrm rot="16911545">
            <a:off x="5828603" y="4696867"/>
            <a:ext cx="1052257" cy="5170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A00CD9-B006-6813-6575-265C2D5A4672}"/>
              </a:ext>
            </a:extLst>
          </p:cNvPr>
          <p:cNvSpPr/>
          <p:nvPr/>
        </p:nvSpPr>
        <p:spPr>
          <a:xfrm rot="16200000">
            <a:off x="6665552" y="5301438"/>
            <a:ext cx="1073823" cy="44399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4309ECE-BF9B-D132-0861-EE664E619D56}"/>
              </a:ext>
            </a:extLst>
          </p:cNvPr>
          <p:cNvSpPr/>
          <p:nvPr/>
        </p:nvSpPr>
        <p:spPr>
          <a:xfrm>
            <a:off x="5951375" y="4994491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4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BCBF3A3-9A6F-3146-925F-DDBE8AF5BE2C}"/>
              </a:ext>
            </a:extLst>
          </p:cNvPr>
          <p:cNvSpPr/>
          <p:nvPr/>
        </p:nvSpPr>
        <p:spPr>
          <a:xfrm>
            <a:off x="7399801" y="5378812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455695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494A-8BB3-F1D2-D763-D0C3E478A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A98EBE-463B-70F9-56AA-988A1B1E77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79"/>
          <a:stretch>
            <a:fillRect/>
          </a:stretch>
        </p:blipFill>
        <p:spPr>
          <a:xfrm>
            <a:off x="4498522" y="1195754"/>
            <a:ext cx="5984422" cy="5479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CA1F68-C91D-CB75-3F4F-61252D07B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Polk County – Community of Indian Springs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36CD5-C437-86A0-D52E-1E41B92BE335}"/>
              </a:ext>
            </a:extLst>
          </p:cNvPr>
          <p:cNvSpPr txBox="1"/>
          <p:nvPr/>
        </p:nvSpPr>
        <p:spPr>
          <a:xfrm>
            <a:off x="562243" y="1706137"/>
            <a:ext cx="291574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Project Alternatives: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Low water crossing improvements</a:t>
            </a:r>
            <a:r>
              <a:rPr lang="en-US" dirty="0">
                <a:solidFill>
                  <a:srgbClr val="3F3F3F"/>
                </a:solidFill>
                <a:latin typeface="Abadi"/>
              </a:rPr>
              <a:t> 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 culvert upsizing on The Ole Don Road and The Ole Barney Road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FA60097-29CD-9161-80C0-49F1E8E3E955}"/>
              </a:ext>
            </a:extLst>
          </p:cNvPr>
          <p:cNvSpPr/>
          <p:nvPr/>
        </p:nvSpPr>
        <p:spPr>
          <a:xfrm>
            <a:off x="7309189" y="4100669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Abadi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A050723-6657-B133-333C-DE5038B12882}"/>
              </a:ext>
            </a:extLst>
          </p:cNvPr>
          <p:cNvSpPr/>
          <p:nvPr/>
        </p:nvSpPr>
        <p:spPr>
          <a:xfrm>
            <a:off x="562243" y="2146952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/>
                <a:ea typeface="+mn-ea"/>
                <a:cs typeface="+mn-cs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271730-7CEF-80C3-3993-99BF62435870}"/>
              </a:ext>
            </a:extLst>
          </p:cNvPr>
          <p:cNvSpPr/>
          <p:nvPr/>
        </p:nvSpPr>
        <p:spPr>
          <a:xfrm rot="19468863">
            <a:off x="5456949" y="3872592"/>
            <a:ext cx="1771254" cy="71451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C8C7CB-8583-2016-2201-8DDEDEAD5BEA}"/>
              </a:ext>
            </a:extLst>
          </p:cNvPr>
          <p:cNvSpPr/>
          <p:nvPr/>
        </p:nvSpPr>
        <p:spPr>
          <a:xfrm rot="19468863">
            <a:off x="7353469" y="4387658"/>
            <a:ext cx="570539" cy="90809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8B7FB8-332C-50D6-B99F-35097F40F77D}"/>
              </a:ext>
            </a:extLst>
          </p:cNvPr>
          <p:cNvSpPr/>
          <p:nvPr/>
        </p:nvSpPr>
        <p:spPr>
          <a:xfrm>
            <a:off x="6451127" y="3501683"/>
            <a:ext cx="289249" cy="2892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Abadi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873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D836-0404-FC75-896E-863370337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7EA5D5-B16D-C946-7B4D-AC4274B0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0" y="3013686"/>
            <a:ext cx="12252960" cy="8306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Task 5A – Recommendation of FMEs, FMSs, and FMPs</a:t>
            </a:r>
          </a:p>
        </p:txBody>
      </p:sp>
    </p:spTree>
    <p:extLst>
      <p:ext uri="{BB962C8B-B14F-4D97-AF65-F5344CB8AC3E}">
        <p14:creationId xmlns:p14="http://schemas.microsoft.com/office/powerpoint/2010/main" val="497513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FDFDC-EBAC-9616-FD02-9DAF8616E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BB6BF0-FBAF-8F49-6D86-4DA32D83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FMX Recommendation Process the 2028 RFP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DDCF2-9FEF-FACD-70BF-BD7947C321BC}"/>
              </a:ext>
            </a:extLst>
          </p:cNvPr>
          <p:cNvSpPr txBox="1"/>
          <p:nvPr/>
        </p:nvSpPr>
        <p:spPr>
          <a:xfrm>
            <a:off x="371573" y="5250387"/>
            <a:ext cx="1738122" cy="845480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2024 SFP FMXs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A2A21E3-EAB3-1C54-3830-9FFC1585E04C}"/>
              </a:ext>
            </a:extLst>
          </p:cNvPr>
          <p:cNvCxnSpPr/>
          <p:nvPr/>
        </p:nvCxnSpPr>
        <p:spPr>
          <a:xfrm flipV="1">
            <a:off x="2074150" y="5013245"/>
            <a:ext cx="1002353" cy="639800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543C0516-D586-631C-3B48-160A414D39E8}"/>
              </a:ext>
            </a:extLst>
          </p:cNvPr>
          <p:cNvCxnSpPr>
            <a:cxnSpLocks/>
          </p:cNvCxnSpPr>
          <p:nvPr/>
        </p:nvCxnSpPr>
        <p:spPr>
          <a:xfrm>
            <a:off x="2074150" y="5653045"/>
            <a:ext cx="1002353" cy="590037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A5490EC-1FFF-698D-D65A-7ADC31C0CAEE}"/>
              </a:ext>
            </a:extLst>
          </p:cNvPr>
          <p:cNvSpPr txBox="1"/>
          <p:nvPr/>
        </p:nvSpPr>
        <p:spPr>
          <a:xfrm>
            <a:off x="3172473" y="5840424"/>
            <a:ext cx="1738122" cy="845480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Sponsor Outreach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4D90C-3F4C-17B5-2533-D727BE49D2BB}"/>
              </a:ext>
            </a:extLst>
          </p:cNvPr>
          <p:cNvSpPr txBox="1"/>
          <p:nvPr/>
        </p:nvSpPr>
        <p:spPr>
          <a:xfrm>
            <a:off x="3149369" y="4610587"/>
            <a:ext cx="1738122" cy="845480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Analysis of New FMXs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36D07-F467-839A-BEBE-DB321913F33B}"/>
              </a:ext>
            </a:extLst>
          </p:cNvPr>
          <p:cNvSpPr txBox="1"/>
          <p:nvPr/>
        </p:nvSpPr>
        <p:spPr>
          <a:xfrm>
            <a:off x="6096000" y="5250386"/>
            <a:ext cx="1738122" cy="845480"/>
          </a:xfrm>
          <a:prstGeom prst="roundRect">
            <a:avLst/>
          </a:prstGeom>
          <a:solidFill>
            <a:schemeClr val="accent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Confirm Feasibility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700FC5-3F9F-539F-E903-93CB4D5C1EAB}"/>
              </a:ext>
            </a:extLst>
          </p:cNvPr>
          <p:cNvSpPr txBox="1"/>
          <p:nvPr/>
        </p:nvSpPr>
        <p:spPr>
          <a:xfrm>
            <a:off x="8739759" y="5233089"/>
            <a:ext cx="1908735" cy="845480"/>
          </a:xfrm>
          <a:prstGeom prst="roundRect">
            <a:avLst/>
          </a:prstGeom>
          <a:solidFill>
            <a:schemeClr val="accent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Recommend FMXs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49CE06-A3EF-441A-8677-BB611C753D77}"/>
              </a:ext>
            </a:extLst>
          </p:cNvPr>
          <p:cNvSpPr txBox="1"/>
          <p:nvPr/>
        </p:nvSpPr>
        <p:spPr>
          <a:xfrm>
            <a:off x="4841283" y="3351964"/>
            <a:ext cx="2463227" cy="845480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83" b="1" dirty="0">
                <a:latin typeface="Trebuchet MS" panose="020B0603020202020204" pitchFamily="34" charset="0"/>
              </a:rPr>
              <a:t>Compile Supporting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5E0D16-B3B5-6E3E-622B-DB07AF039334}"/>
              </a:ext>
            </a:extLst>
          </p:cNvPr>
          <p:cNvSpPr txBox="1"/>
          <p:nvPr/>
        </p:nvSpPr>
        <p:spPr>
          <a:xfrm>
            <a:off x="3920534" y="1366271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2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Exposure Analysis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101E4A-9905-D127-DF25-19DD9B1F48AB}"/>
              </a:ext>
            </a:extLst>
          </p:cNvPr>
          <p:cNvSpPr txBox="1"/>
          <p:nvPr/>
        </p:nvSpPr>
        <p:spPr>
          <a:xfrm>
            <a:off x="8739759" y="1356236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3C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Region Goals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028CB6-4F49-A8BA-7740-33B8D3F09ACC}"/>
              </a:ext>
            </a:extLst>
          </p:cNvPr>
          <p:cNvSpPr txBox="1"/>
          <p:nvPr/>
        </p:nvSpPr>
        <p:spPr>
          <a:xfrm>
            <a:off x="6330147" y="1356236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3B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Needs Analysis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EE9510-519E-8699-3B6C-EAB243D180AD}"/>
              </a:ext>
            </a:extLst>
          </p:cNvPr>
          <p:cNvSpPr txBox="1"/>
          <p:nvPr/>
        </p:nvSpPr>
        <p:spPr>
          <a:xfrm>
            <a:off x="7588121" y="2225712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10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Survey Outreach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8854EE-26F2-A759-D8D5-6A73DE494578}"/>
              </a:ext>
            </a:extLst>
          </p:cNvPr>
          <p:cNvSpPr txBox="1"/>
          <p:nvPr/>
        </p:nvSpPr>
        <p:spPr>
          <a:xfrm>
            <a:off x="5072171" y="2241943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5B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TWDB Rural FMEs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48C25F-75A6-E4A2-60F1-0A9C99A28FC4}"/>
              </a:ext>
            </a:extLst>
          </p:cNvPr>
          <p:cNvSpPr txBox="1"/>
          <p:nvPr/>
        </p:nvSpPr>
        <p:spPr>
          <a:xfrm>
            <a:off x="2556222" y="2250412"/>
            <a:ext cx="230327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4C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Performing FMEs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BAAF3B-8772-8F71-059F-A9459C6C6BF2}"/>
              </a:ext>
            </a:extLst>
          </p:cNvPr>
          <p:cNvSpPr/>
          <p:nvPr/>
        </p:nvSpPr>
        <p:spPr>
          <a:xfrm>
            <a:off x="454952" y="1284690"/>
            <a:ext cx="10684948" cy="1777086"/>
          </a:xfrm>
          <a:prstGeom prst="rect">
            <a:avLst/>
          </a:prstGeom>
          <a:noFill/>
          <a:ln w="762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05C5C94B-A61D-6A95-97BA-ECC210C1465B}"/>
              </a:ext>
            </a:extLst>
          </p:cNvPr>
          <p:cNvCxnSpPr>
            <a:cxnSpLocks/>
          </p:cNvCxnSpPr>
          <p:nvPr/>
        </p:nvCxnSpPr>
        <p:spPr>
          <a:xfrm flipV="1">
            <a:off x="4887492" y="5653044"/>
            <a:ext cx="1085882" cy="614919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9936D47D-44B5-8088-8AD6-294A35C8762F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887491" y="5033327"/>
            <a:ext cx="1085883" cy="619717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A28D689-B2BB-79CB-9598-8B960F5A81DE}"/>
              </a:ext>
            </a:extLst>
          </p:cNvPr>
          <p:cNvCxnSpPr>
            <a:cxnSpLocks/>
            <a:stCxn id="19" idx="1"/>
            <a:endCxn id="13" idx="0"/>
          </p:cNvCxnSpPr>
          <p:nvPr/>
        </p:nvCxnSpPr>
        <p:spPr>
          <a:xfrm rot="10800000" flipV="1">
            <a:off x="4018431" y="3774703"/>
            <a:ext cx="822853" cy="835883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8E1EFB5-D8C7-9175-C1DC-24170E1A9DD3}"/>
              </a:ext>
            </a:extLst>
          </p:cNvPr>
          <p:cNvSpPr txBox="1"/>
          <p:nvPr/>
        </p:nvSpPr>
        <p:spPr>
          <a:xfrm>
            <a:off x="540261" y="1371574"/>
            <a:ext cx="3273936" cy="762762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Task 1</a:t>
            </a:r>
          </a:p>
          <a:p>
            <a:pPr algn="ctr"/>
            <a:r>
              <a:rPr lang="en-US" sz="1940" b="1" dirty="0">
                <a:latin typeface="Trebuchet MS" panose="020B0603020202020204" pitchFamily="34" charset="0"/>
              </a:rPr>
              <a:t>Infrastructure Assessment</a:t>
            </a:r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0466CA9A-1D0A-F36D-49BD-2555C8983C8E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7834122" y="5653043"/>
            <a:ext cx="848468" cy="20083"/>
          </a:xfrm>
          <a:prstGeom prst="bentConnector3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04534F0D-95DF-B98A-8A86-949AD9DBEBB6}"/>
              </a:ext>
            </a:extLst>
          </p:cNvPr>
          <p:cNvCxnSpPr>
            <a:cxnSpLocks/>
          </p:cNvCxnSpPr>
          <p:nvPr/>
        </p:nvCxnSpPr>
        <p:spPr>
          <a:xfrm rot="5400000">
            <a:off x="5945727" y="3191853"/>
            <a:ext cx="305148" cy="4603"/>
          </a:xfrm>
          <a:prstGeom prst="bentConnector3">
            <a:avLst>
              <a:gd name="adj1" fmla="val 50000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998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719C-1AC1-0C96-1C85-F51ABDBF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5 - Recommendation of FMEs, FMSs, and FMPs (Cycle 1 Updates)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B7CB1CA-5569-1FE0-A7AA-C740ABACC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388767"/>
              </p:ext>
            </p:extLst>
          </p:nvPr>
        </p:nvGraphicFramePr>
        <p:xfrm>
          <a:off x="1595596" y="2297442"/>
          <a:ext cx="9298074" cy="3823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106">
                  <a:extLst>
                    <a:ext uri="{9D8B030D-6E8A-4147-A177-3AD203B41FA5}">
                      <a16:colId xmlns:a16="http://schemas.microsoft.com/office/drawing/2014/main" val="1383331542"/>
                    </a:ext>
                  </a:extLst>
                </a:gridCol>
                <a:gridCol w="1820093">
                  <a:extLst>
                    <a:ext uri="{9D8B030D-6E8A-4147-A177-3AD203B41FA5}">
                      <a16:colId xmlns:a16="http://schemas.microsoft.com/office/drawing/2014/main" val="3229015386"/>
                    </a:ext>
                  </a:extLst>
                </a:gridCol>
                <a:gridCol w="1967858">
                  <a:extLst>
                    <a:ext uri="{9D8B030D-6E8A-4147-A177-3AD203B41FA5}">
                      <a16:colId xmlns:a16="http://schemas.microsoft.com/office/drawing/2014/main" val="2435994997"/>
                    </a:ext>
                  </a:extLst>
                </a:gridCol>
                <a:gridCol w="2064420">
                  <a:extLst>
                    <a:ext uri="{9D8B030D-6E8A-4147-A177-3AD203B41FA5}">
                      <a16:colId xmlns:a16="http://schemas.microsoft.com/office/drawing/2014/main" val="1620306511"/>
                    </a:ext>
                  </a:extLst>
                </a:gridCol>
                <a:gridCol w="1968597">
                  <a:extLst>
                    <a:ext uri="{9D8B030D-6E8A-4147-A177-3AD203B41FA5}">
                      <a16:colId xmlns:a16="http://schemas.microsoft.com/office/drawing/2014/main" val="2621307835"/>
                    </a:ext>
                  </a:extLst>
                </a:gridCol>
              </a:tblGrid>
              <a:tr h="18042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Flood Mitigation 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Cycle 1 Recommended Actions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Flood Mitigation Action Cost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Cycle 1 Recommended Actions (Adjusted)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Flood Mitigation Action Cost (Adjusted)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968338"/>
                  </a:ext>
                </a:extLst>
              </a:tr>
              <a:tr h="64177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$94,813,824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$102,355,960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1989062"/>
                  </a:ext>
                </a:extLst>
              </a:tr>
              <a:tr h="64177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$194,596,318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$231,354,028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6427197"/>
                  </a:ext>
                </a:extLst>
              </a:tr>
              <a:tr h="73596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$6,631,098,780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$6,648,665,568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7329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A1098E1-68DD-97FF-1830-316B47EA8954}"/>
              </a:ext>
            </a:extLst>
          </p:cNvPr>
          <p:cNvSpPr txBox="1"/>
          <p:nvPr/>
        </p:nvSpPr>
        <p:spPr>
          <a:xfrm>
            <a:off x="7339902" y="921936"/>
            <a:ext cx="3667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*FME and FMS Costs updated to 2025 costs due to most being sourced from 2021/2022.</a:t>
            </a:r>
          </a:p>
        </p:txBody>
      </p:sp>
    </p:spTree>
    <p:extLst>
      <p:ext uri="{BB962C8B-B14F-4D97-AF65-F5344CB8AC3E}">
        <p14:creationId xmlns:p14="http://schemas.microsoft.com/office/powerpoint/2010/main" val="3393876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751E-FEBC-54FE-A255-51AA801A8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 of Cycle 1 FMX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8A1BE-C5DD-6B01-A27C-3BF873782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FMEs</a:t>
            </a:r>
          </a:p>
          <a:p>
            <a:pPr marL="917575" lvl="1" indent="-457200"/>
            <a:r>
              <a:rPr lang="en-US" dirty="0"/>
              <a:t>19 Cycle 1 FMEs now marked as “Not Recommended”</a:t>
            </a:r>
          </a:p>
          <a:p>
            <a:pPr marL="1371600" lvl="2" indent="-457200"/>
            <a:r>
              <a:rPr lang="en-US" dirty="0"/>
              <a:t>Examined under another study like FIF</a:t>
            </a:r>
          </a:p>
          <a:p>
            <a:pPr marL="1371600" lvl="2" indent="-457200"/>
            <a:r>
              <a:rPr lang="en-US" dirty="0"/>
              <a:t>Modeling received to promote to FMP</a:t>
            </a:r>
          </a:p>
          <a:p>
            <a:pPr marL="1371600" lvl="2" indent="-457200"/>
            <a:r>
              <a:rPr lang="en-US" dirty="0"/>
              <a:t>FME completed and construction underway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FMPs</a:t>
            </a:r>
          </a:p>
          <a:p>
            <a:pPr marL="917575" lvl="1" indent="-457200"/>
            <a:r>
              <a:rPr lang="en-US" dirty="0"/>
              <a:t>1 Cycle 1 FMP now marked as “Not Recommended”</a:t>
            </a:r>
          </a:p>
          <a:p>
            <a:pPr marL="1371600" lvl="2" indent="-457200"/>
            <a:r>
              <a:rPr lang="en-US" dirty="0"/>
              <a:t>Orange County Coastal Storm Risk Management Project to be represented in the Sabine RFP</a:t>
            </a:r>
          </a:p>
          <a:p>
            <a:pPr marL="917575" lvl="1" indent="-457200"/>
            <a:r>
              <a:rPr lang="en-US" dirty="0"/>
              <a:t>5 Cycle 1 FMPs now with adjusted costs</a:t>
            </a:r>
          </a:p>
          <a:p>
            <a:pPr marL="1371600" lvl="2" indent="-457200"/>
            <a:r>
              <a:rPr lang="en-US" dirty="0"/>
              <a:t>Hillebrandt Bayou FMPs from DD6 Regional Watershed Study</a:t>
            </a:r>
          </a:p>
          <a:p>
            <a:pPr marL="1371600" lvl="2" indent="-457200"/>
            <a:r>
              <a:rPr lang="en-US" dirty="0"/>
              <a:t>Bessie Heights Drainage Ditch Extension Project</a:t>
            </a:r>
          </a:p>
          <a:p>
            <a:pPr marL="1371600" lvl="2" indent="-457200"/>
            <a:endParaRPr lang="en-US" dirty="0"/>
          </a:p>
          <a:p>
            <a:pPr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53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89AE-ECC3-BD72-1E24-D1E86BFC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5 – Recommendation of FMEs, FMSs, and FMPs (Cycle 2 Updates)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25E2C-8F61-50AD-839D-DFB21E7B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5717931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New FMEs and FMSs identified from Stakeholder Outreach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New FMPs sourced from Texas General Land Office River Basin Flood Study (Eastern Region)</a:t>
            </a:r>
          </a:p>
          <a:p>
            <a:pPr marL="917575" lvl="1" indent="-457200"/>
            <a:r>
              <a:rPr lang="en-US" dirty="0"/>
              <a:t>Additional FMPs to be included as Task 4C nears completion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C80120-A642-60C8-9521-97D78A1B4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781935"/>
              </p:ext>
            </p:extLst>
          </p:nvPr>
        </p:nvGraphicFramePr>
        <p:xfrm>
          <a:off x="6096000" y="1808184"/>
          <a:ext cx="5717931" cy="3241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363">
                  <a:extLst>
                    <a:ext uri="{9D8B030D-6E8A-4147-A177-3AD203B41FA5}">
                      <a16:colId xmlns:a16="http://schemas.microsoft.com/office/drawing/2014/main" val="1383331542"/>
                    </a:ext>
                  </a:extLst>
                </a:gridCol>
                <a:gridCol w="1638882">
                  <a:extLst>
                    <a:ext uri="{9D8B030D-6E8A-4147-A177-3AD203B41FA5}">
                      <a16:colId xmlns:a16="http://schemas.microsoft.com/office/drawing/2014/main" val="3229015386"/>
                    </a:ext>
                  </a:extLst>
                </a:gridCol>
                <a:gridCol w="1303843">
                  <a:extLst>
                    <a:ext uri="{9D8B030D-6E8A-4147-A177-3AD203B41FA5}">
                      <a16:colId xmlns:a16="http://schemas.microsoft.com/office/drawing/2014/main" val="2792410072"/>
                    </a:ext>
                  </a:extLst>
                </a:gridCol>
                <a:gridCol w="1303843">
                  <a:extLst>
                    <a:ext uri="{9D8B030D-6E8A-4147-A177-3AD203B41FA5}">
                      <a16:colId xmlns:a16="http://schemas.microsoft.com/office/drawing/2014/main" val="2937516025"/>
                    </a:ext>
                  </a:extLst>
                </a:gridCol>
              </a:tblGrid>
              <a:tr h="15966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Flood Mitigation 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Cycle 1 Recommended Actions (Adjusted)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 Actions Identified To 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Count To 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968338"/>
                  </a:ext>
                </a:extLst>
              </a:tr>
              <a:tr h="5483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1989062"/>
                  </a:ext>
                </a:extLst>
              </a:tr>
              <a:tr h="5483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6427197"/>
                  </a:ext>
                </a:extLst>
              </a:tr>
              <a:tr h="5483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73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64639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76D0-7D73-5BE8-1458-21CCF71E6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FMPs from GLO East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428921-5A8F-ED87-8993-FB2E5FE28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645007"/>
              </p:ext>
            </p:extLst>
          </p:nvPr>
        </p:nvGraphicFramePr>
        <p:xfrm>
          <a:off x="1264347" y="1796255"/>
          <a:ext cx="9663305" cy="367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7471">
                  <a:extLst>
                    <a:ext uri="{9D8B030D-6E8A-4147-A177-3AD203B41FA5}">
                      <a16:colId xmlns:a16="http://schemas.microsoft.com/office/drawing/2014/main" val="3238275791"/>
                    </a:ext>
                  </a:extLst>
                </a:gridCol>
                <a:gridCol w="3077917">
                  <a:extLst>
                    <a:ext uri="{9D8B030D-6E8A-4147-A177-3AD203B41FA5}">
                      <a16:colId xmlns:a16="http://schemas.microsoft.com/office/drawing/2014/main" val="1042193445"/>
                    </a:ext>
                  </a:extLst>
                </a:gridCol>
                <a:gridCol w="3077917">
                  <a:extLst>
                    <a:ext uri="{9D8B030D-6E8A-4147-A177-3AD203B41FA5}">
                      <a16:colId xmlns:a16="http://schemas.microsoft.com/office/drawing/2014/main" val="195679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FMP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FMP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FMP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7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>
                          <a:effectLst/>
                          <a:latin typeface="+mn-lt"/>
                        </a:rPr>
                        <a:t>Hillebrandt Bayou Structure Elevation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Project elevates buildings for flooding prevention purposes within Hillebrandt Bayou.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$101,500,000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0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Hillebrandt Bayou Detention Improvements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Construct detention basins within conveyance improvements within Hillebrandt Bayou.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$34,400,000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4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Spindletop Bayou Channel Widening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The proposed project includes the channel widening of approximately 4.4 miles of Spindletop bayou. The project benefits approximately 30 sq miles of the surrounding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$205,000,000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0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Upper Coon/Trotti Creek Detention near Jasper TX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Dam detention project on upper Coon/Trotti Creek to provide upstream flood storage and reduce downstream flood risk within the City of Jasper and lower Sandy Creek watershed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$4,261,210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1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Levee and local conveyance improvements near SF Taylor Bayou and IH-10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Levee with local conveyance improvements within Mitigation Area 29 of the GLO RBFS - East Region, located in the community north of the IH-10 and SF Taylor Bayou crossing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$2,857,020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615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923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79AB-8A2E-EA07-A837-8BF9FF2DE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FMPs from GLO East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B7324F-FFE0-443C-7A7B-0A0B225E7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065092"/>
              </p:ext>
            </p:extLst>
          </p:nvPr>
        </p:nvGraphicFramePr>
        <p:xfrm>
          <a:off x="1264347" y="1612238"/>
          <a:ext cx="9663305" cy="477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7471">
                  <a:extLst>
                    <a:ext uri="{9D8B030D-6E8A-4147-A177-3AD203B41FA5}">
                      <a16:colId xmlns:a16="http://schemas.microsoft.com/office/drawing/2014/main" val="3908192643"/>
                    </a:ext>
                  </a:extLst>
                </a:gridCol>
                <a:gridCol w="3077917">
                  <a:extLst>
                    <a:ext uri="{9D8B030D-6E8A-4147-A177-3AD203B41FA5}">
                      <a16:colId xmlns:a16="http://schemas.microsoft.com/office/drawing/2014/main" val="3615519153"/>
                    </a:ext>
                  </a:extLst>
                </a:gridCol>
                <a:gridCol w="3077917">
                  <a:extLst>
                    <a:ext uri="{9D8B030D-6E8A-4147-A177-3AD203B41FA5}">
                      <a16:colId xmlns:a16="http://schemas.microsoft.com/office/drawing/2014/main" val="396263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FMP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FMP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FMP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6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Ayish Bayou &amp; Tributaries Channel Improvement (</a:t>
                      </a:r>
                      <a:r>
                        <a:rPr lang="en-US" sz="1100" dirty="0" err="1">
                          <a:effectLst/>
                          <a:latin typeface="+mn-lt"/>
                        </a:rPr>
                        <a:t>Desnagging</a:t>
                      </a:r>
                      <a:r>
                        <a:rPr lang="en-US" sz="1100" dirty="0">
                          <a:effectLst/>
                          <a:latin typeface="+mn-lt"/>
                        </a:rPr>
                        <a:t> and Clearing) - San Augustine, TX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Approximately 2-miles of Ayish Bayou mainstem and tributaries channel improvement (channel and adjacent floodplain </a:t>
                      </a:r>
                      <a:r>
                        <a:rPr lang="en-US" sz="1100" dirty="0" err="1"/>
                        <a:t>desnagging</a:t>
                      </a:r>
                      <a:r>
                        <a:rPr lang="en-US" sz="1100" dirty="0"/>
                        <a:t> and clearing) within the City of San Augustine, Texas.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$1,186,800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9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Tenmile Creek Tributary Detention Basin in Vidor, TX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The proposed 71.26-acre detention basin provides approximately 285 acre-feet of storage at a bottom elevation of 18 feet. It includes a 24-foot-wide berm with 3H:1V side slopes, a 23-foot top elevation, and 22-foot overflow spillways.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$23,046,700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60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Village Creek Conveyance Improvements – Cypress Creek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Conduct improvements to the main stem of Village Creek in the vicinity of the city of Kountze.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$101,500,000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9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Rose Hill Acres Levee – Boggy Creek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Detailed modeling, design and construction of levee to benefit the community of Rose Hill Acres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$34,400,000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5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Home Buyouts in Tyler County/Woodville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Home Buyouts for six residential structures inundated during the 2-year storm event.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$205,000,000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8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 Beech St Detention Basin &amp; Channel Diversion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Detailed modeling, design and construction of detention basin and diversion channel in Tyler County/Woodville between S Beech St and S Pecan 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$4,261,210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74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5060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1B3387-5737-0D71-FA47-2F6A282083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7"/>
          <a:stretch>
            <a:fillRect/>
          </a:stretch>
        </p:blipFill>
        <p:spPr>
          <a:xfrm>
            <a:off x="5824124" y="0"/>
            <a:ext cx="5069546" cy="68580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30CF7-C30B-0367-2BDE-00D6A9BC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65125"/>
            <a:ext cx="5717930" cy="830629"/>
          </a:xfrm>
        </p:spPr>
        <p:txBody>
          <a:bodyPr>
            <a:normAutofit fontScale="90000"/>
          </a:bodyPr>
          <a:lstStyle/>
          <a:p>
            <a:r>
              <a:rPr lang="en-US" dirty="0"/>
              <a:t>Cross Regional Coordination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05009-BE05-BB32-C2BF-1640F6EB9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2"/>
            <a:ext cx="5535233" cy="47769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Cross Regional Coordination</a:t>
            </a:r>
          </a:p>
          <a:p>
            <a:pPr marL="917575" lvl="1" indent="-457200"/>
            <a:r>
              <a:rPr lang="en-US" dirty="0"/>
              <a:t>Technical Consultant coordinating with Trinity (R3) and Sabine (R4) to identify duplicate FMXs</a:t>
            </a:r>
          </a:p>
          <a:p>
            <a:pPr marL="917575" lvl="1" indent="-457200"/>
            <a:r>
              <a:rPr lang="en-US" dirty="0"/>
              <a:t>Jurisdiction-wide efforts to be combined to show a complete picture of flood risk exposure, regardless of region boundary</a:t>
            </a:r>
          </a:p>
        </p:txBody>
      </p:sp>
    </p:spTree>
    <p:extLst>
      <p:ext uri="{BB962C8B-B14F-4D97-AF65-F5344CB8AC3E}">
        <p14:creationId xmlns:p14="http://schemas.microsoft.com/office/powerpoint/2010/main" val="41870590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29CF0-A0BD-A880-EAC2-7456388A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Cross-Regional Coordination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ABE299-1DD3-F1C7-59D6-6F8FE56E0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871185"/>
              </p:ext>
            </p:extLst>
          </p:nvPr>
        </p:nvGraphicFramePr>
        <p:xfrm>
          <a:off x="1427988" y="1346479"/>
          <a:ext cx="9336025" cy="5330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8711">
                  <a:extLst>
                    <a:ext uri="{9D8B030D-6E8A-4147-A177-3AD203B41FA5}">
                      <a16:colId xmlns:a16="http://schemas.microsoft.com/office/drawing/2014/main" val="4081731581"/>
                    </a:ext>
                  </a:extLst>
                </a:gridCol>
                <a:gridCol w="3068657">
                  <a:extLst>
                    <a:ext uri="{9D8B030D-6E8A-4147-A177-3AD203B41FA5}">
                      <a16:colId xmlns:a16="http://schemas.microsoft.com/office/drawing/2014/main" val="1816735140"/>
                    </a:ext>
                  </a:extLst>
                </a:gridCol>
                <a:gridCol w="3068657">
                  <a:extLst>
                    <a:ext uri="{9D8B030D-6E8A-4147-A177-3AD203B41FA5}">
                      <a16:colId xmlns:a16="http://schemas.microsoft.com/office/drawing/2014/main" val="1734400653"/>
                    </a:ext>
                  </a:extLst>
                </a:gridCol>
              </a:tblGrid>
              <a:tr h="582574">
                <a:tc>
                  <a:txBody>
                    <a:bodyPr/>
                    <a:lstStyle/>
                    <a:p>
                      <a:r>
                        <a:rPr lang="en-US" dirty="0"/>
                        <a:t>FMX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Alteration?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516436"/>
                  </a:ext>
                </a:extLst>
              </a:tr>
              <a:tr h="670359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Orange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Defer to Sabine RFPG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Orange County and OCDD remain very active stakeholders within the Sabine RFPG, City of Orange located in Sabine side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38845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Jasper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Jasper located in Neches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66157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Sabine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Sabine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Majority of county located within Sabine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97601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Newton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Sabine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Majority of county located within Sabine region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17317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Shelby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Sabine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Majority of county located within Sabine region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1406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San Augustine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Keep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San Augustine located in Neches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617001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Rusk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Keep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Henderson located in Neches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989589"/>
                  </a:ext>
                </a:extLst>
              </a:tr>
              <a:tr h="58257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Smith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Keep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Tyler located in Neches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92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1050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EB24F-E46D-69B8-2D5B-F68A02F16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Cross-Regional Coordination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EB0F93-DD21-7FBA-5A88-17E5A46ED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75687"/>
              </p:ext>
            </p:extLst>
          </p:nvPr>
        </p:nvGraphicFramePr>
        <p:xfrm>
          <a:off x="1429578" y="1451462"/>
          <a:ext cx="9332843" cy="4819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7621">
                  <a:extLst>
                    <a:ext uri="{9D8B030D-6E8A-4147-A177-3AD203B41FA5}">
                      <a16:colId xmlns:a16="http://schemas.microsoft.com/office/drawing/2014/main" val="443842849"/>
                    </a:ext>
                  </a:extLst>
                </a:gridCol>
                <a:gridCol w="3067611">
                  <a:extLst>
                    <a:ext uri="{9D8B030D-6E8A-4147-A177-3AD203B41FA5}">
                      <a16:colId xmlns:a16="http://schemas.microsoft.com/office/drawing/2014/main" val="748987964"/>
                    </a:ext>
                  </a:extLst>
                </a:gridCol>
                <a:gridCol w="3067611">
                  <a:extLst>
                    <a:ext uri="{9D8B030D-6E8A-4147-A177-3AD203B41FA5}">
                      <a16:colId xmlns:a16="http://schemas.microsoft.com/office/drawing/2014/main" val="299482589"/>
                    </a:ext>
                  </a:extLst>
                </a:gridCol>
              </a:tblGrid>
              <a:tr h="507794">
                <a:tc>
                  <a:txBody>
                    <a:bodyPr/>
                    <a:lstStyle/>
                    <a:p>
                      <a:r>
                        <a:rPr lang="en-US" dirty="0"/>
                        <a:t>FMX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Alteration?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4628"/>
                  </a:ext>
                </a:extLst>
              </a:tr>
              <a:tr h="584311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City of Vidor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Keep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Vidor mostly within Neches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18927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City of Bridge City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City of Bridge City mostly within Neches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0631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Polk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Trinity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Livingston located in Trinity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734722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Houston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Trinity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Crockett located in Trinity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32735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Henderson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Trinity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Trinity RFPG has contact from stakeholders within the County, majority of Athens located in Trinity side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567879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Liberty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Defer to Trinity RFPG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Liberty located in Trinity region in addition to majority of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162579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Trinity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Defer to Trinity RFPG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Trinity RFPG has contact from stakeholders within the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50287"/>
                  </a:ext>
                </a:extLst>
              </a:tr>
              <a:tr h="507794">
                <a:tc>
                  <a:txBody>
                    <a:bodyPr/>
                    <a:lstStyle/>
                    <a:p>
                      <a:pPr marL="0" marR="0" rtl="0" fontAlgn="t">
                        <a:buNone/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Anderson Countywide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Split between Neches and Trinity – any countywide FMXs to have names altered to reflect what region they belong 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Palestine located directly on region border and both Neches and Trinity have recommended studies be done for the county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76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189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B0E46-1385-9113-B2F3-C2EFAA36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36EA72-F1D6-F17C-F448-4E22702A4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0" y="3013686"/>
            <a:ext cx="12252960" cy="8306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Task 7 – Flood Response Information and Activities</a:t>
            </a:r>
          </a:p>
        </p:txBody>
      </p:sp>
    </p:spTree>
    <p:extLst>
      <p:ext uri="{BB962C8B-B14F-4D97-AF65-F5344CB8AC3E}">
        <p14:creationId xmlns:p14="http://schemas.microsoft.com/office/powerpoint/2010/main" val="21983508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A52B-7A42-78EA-49E8-99A7C0347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7 – Flood Response Information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CAA58-6D8D-4F27-BAD0-872C638DE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Task Goals:</a:t>
            </a:r>
          </a:p>
          <a:p>
            <a:pPr marL="917575" lvl="1" indent="-457200"/>
            <a:r>
              <a:rPr lang="en-US" dirty="0"/>
              <a:t>Summarize nature and types of flood response preparations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Not an analysis related to planning for disaster response or activities</a:t>
            </a:r>
          </a:p>
          <a:p>
            <a:pPr marL="917575" lvl="1" indent="-457200"/>
            <a:endParaRPr lang="en-US" dirty="0"/>
          </a:p>
          <a:p>
            <a:pPr marL="917575" lvl="1" indent="-457200"/>
            <a:endParaRPr lang="en-US" dirty="0"/>
          </a:p>
          <a:p>
            <a:pPr marL="917575" lvl="1" indent="-457200"/>
            <a:endParaRPr lang="en-US" dirty="0"/>
          </a:p>
          <a:p>
            <a:pPr lvl="1" indent="0">
              <a:buNone/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C0AB550-A9C1-6130-57EE-58B7796E4931}"/>
              </a:ext>
            </a:extLst>
          </p:cNvPr>
          <p:cNvGraphicFramePr/>
          <p:nvPr/>
        </p:nvGraphicFramePr>
        <p:xfrm>
          <a:off x="2849154" y="2708366"/>
          <a:ext cx="6493691" cy="4329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18266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C166-A3D7-B0C6-1925-30E951A6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7 – Relevant Entities in Region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F7BA24-FA0F-56B0-75BF-84755A578E82}"/>
              </a:ext>
            </a:extLst>
          </p:cNvPr>
          <p:cNvGrpSpPr/>
          <p:nvPr/>
        </p:nvGrpSpPr>
        <p:grpSpPr>
          <a:xfrm>
            <a:off x="121921" y="1643864"/>
            <a:ext cx="11956868" cy="3631826"/>
            <a:chOff x="1080655" y="2614398"/>
            <a:chExt cx="10650203" cy="363182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C814882-8F13-C24E-3C97-930B0FA1163E}"/>
                </a:ext>
              </a:extLst>
            </p:cNvPr>
            <p:cNvSpPr/>
            <p:nvPr/>
          </p:nvSpPr>
          <p:spPr>
            <a:xfrm>
              <a:off x="1080655" y="3131127"/>
              <a:ext cx="3192087" cy="3053542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Police Departments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Fire Departments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County Emergency Responders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Drainage Districts</a:t>
              </a:r>
            </a:p>
            <a:p>
              <a:endParaRPr lang="en-US" sz="2400" dirty="0"/>
            </a:p>
            <a:p>
              <a:endParaRPr lang="en-US" sz="2400" dirty="0"/>
            </a:p>
            <a:p>
              <a:endParaRPr lang="en-US" sz="240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ED5569D-44AC-5939-BF71-50A99FB1774E}"/>
                </a:ext>
              </a:extLst>
            </p:cNvPr>
            <p:cNvSpPr/>
            <p:nvPr/>
          </p:nvSpPr>
          <p:spPr>
            <a:xfrm>
              <a:off x="4799846" y="3131127"/>
              <a:ext cx="3192087" cy="3053542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DPS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TWDB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TDEM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TxDOT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Texas Army National Guard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River Authorities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400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CD11533-AE68-B74A-A634-018C997EF61B}"/>
                </a:ext>
              </a:extLst>
            </p:cNvPr>
            <p:cNvSpPr/>
            <p:nvPr/>
          </p:nvSpPr>
          <p:spPr>
            <a:xfrm>
              <a:off x="8538771" y="3192682"/>
              <a:ext cx="3192087" cy="3053542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FEMA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NOAA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USACE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USFS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NWS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USGS</a:t>
              </a:r>
            </a:p>
            <a:p>
              <a:endParaRPr lang="en-US" sz="2400" dirty="0"/>
            </a:p>
            <a:p>
              <a:endParaRPr lang="en-US" sz="2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AE61AD-4542-DD86-94F5-B80C438BB663}"/>
                </a:ext>
              </a:extLst>
            </p:cNvPr>
            <p:cNvSpPr txBox="1"/>
            <p:nvPr/>
          </p:nvSpPr>
          <p:spPr>
            <a:xfrm>
              <a:off x="8849068" y="2614398"/>
              <a:ext cx="25122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Federal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76B001-4DE8-0C83-0CC0-FF18C29C3352}"/>
                </a:ext>
              </a:extLst>
            </p:cNvPr>
            <p:cNvSpPr txBox="1"/>
            <p:nvPr/>
          </p:nvSpPr>
          <p:spPr>
            <a:xfrm>
              <a:off x="5149611" y="2669462"/>
              <a:ext cx="25122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State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47AF34-A563-C672-596E-51972C0ED4E7}"/>
                </a:ext>
              </a:extLst>
            </p:cNvPr>
            <p:cNvSpPr txBox="1"/>
            <p:nvPr/>
          </p:nvSpPr>
          <p:spPr>
            <a:xfrm>
              <a:off x="1420552" y="2669922"/>
              <a:ext cx="25122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Local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57259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2CAB-5A13-AA83-C494-46D5ED65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7 – Mitigation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CBF5B-34B1-F56D-2F58-6EF094314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69" y="1380393"/>
            <a:ext cx="11447585" cy="1876614"/>
          </a:xfrm>
          <a:ln w="28575">
            <a:noFill/>
          </a:ln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Primary focus of the Regional Flood Planning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Implementation of actions, including both structural and non-structural solutions, to reduce flood risk to protect against the loss of life and property</a:t>
            </a:r>
          </a:p>
          <a:p>
            <a:pPr marL="917575" lvl="1" indent="-457200"/>
            <a:endParaRPr lang="en-US" dirty="0"/>
          </a:p>
          <a:p>
            <a:pPr marL="917575" lvl="1" indent="-457200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F7A29-356C-CD07-04C1-A7331DE8C5D3}"/>
              </a:ext>
            </a:extLst>
          </p:cNvPr>
          <p:cNvSpPr txBox="1"/>
          <p:nvPr/>
        </p:nvSpPr>
        <p:spPr>
          <a:xfrm>
            <a:off x="378070" y="3429000"/>
            <a:ext cx="11447584" cy="175586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Examples (Structural):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Regional Detention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Storm Drain Improvements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Low Water Crossing/Bridge Improvements</a:t>
            </a:r>
          </a:p>
          <a:p>
            <a:pPr lvl="1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Examples (Non-Structural):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Flood Early Warning Systems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Floodplain property acquisition</a:t>
            </a:r>
          </a:p>
          <a:p>
            <a:pPr marL="917575" lvl="1" indent="-4572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Elevation of Structures above BFE</a:t>
            </a:r>
          </a:p>
        </p:txBody>
      </p:sp>
    </p:spTree>
    <p:extLst>
      <p:ext uri="{BB962C8B-B14F-4D97-AF65-F5344CB8AC3E}">
        <p14:creationId xmlns:p14="http://schemas.microsoft.com/office/powerpoint/2010/main" val="28289247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D642-543E-8424-AAE4-83AC2DAE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7 – Preparedness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63C6-5DAD-8216-84F9-CE10C68E1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9" y="1380392"/>
            <a:ext cx="7736895" cy="47769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Actions, aside from mitigation, that are taken before flood events to prepare for flood response 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marL="917575" lvl="1" indent="-457200"/>
            <a:r>
              <a:rPr lang="en-US" dirty="0"/>
              <a:t>Identification of Critical Infrastructure</a:t>
            </a:r>
          </a:p>
          <a:p>
            <a:pPr marL="917575" lvl="1" indent="-457200"/>
            <a:r>
              <a:rPr lang="en-US" dirty="0"/>
              <a:t>Emergency Action Plans</a:t>
            </a:r>
          </a:p>
          <a:p>
            <a:pPr marL="917575" lvl="1" indent="-457200"/>
            <a:r>
              <a:rPr lang="en-US" dirty="0"/>
              <a:t>Public Notification/Education</a:t>
            </a:r>
          </a:p>
          <a:p>
            <a:pPr marL="917575" lvl="1" indent="-457200"/>
            <a:r>
              <a:rPr lang="en-US" dirty="0"/>
              <a:t>Identification of Evacuation Routes</a:t>
            </a:r>
          </a:p>
          <a:p>
            <a:pPr marL="917575" lvl="1" indent="-457200"/>
            <a:r>
              <a:rPr lang="en-US" dirty="0"/>
              <a:t>Tabletop exercises</a:t>
            </a:r>
          </a:p>
          <a:p>
            <a:pPr marL="917575" lvl="1" indent="-457200"/>
            <a:r>
              <a:rPr lang="en-US" dirty="0"/>
              <a:t>Staff training for response/recovery</a:t>
            </a:r>
          </a:p>
          <a:p>
            <a:pPr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E3065-794B-9E09-0960-3CC6689F8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535" y="121920"/>
            <a:ext cx="4330909" cy="673608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1BB5FEC-7DE5-CD65-9057-55A44E1A807F}"/>
              </a:ext>
            </a:extLst>
          </p:cNvPr>
          <p:cNvSpPr/>
          <p:nvPr/>
        </p:nvSpPr>
        <p:spPr>
          <a:xfrm>
            <a:off x="10971325" y="323239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450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E8C1-6D3F-F543-E013-BF7F08D28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7 –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4C57-71BF-1FB1-3EFD-C9301D80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Actions taken during and in the immediate aftermath of a flood event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marL="917575" lvl="1" indent="-457200"/>
            <a:r>
              <a:rPr lang="en-US" dirty="0"/>
              <a:t>Reverse 911 &amp; other notifications</a:t>
            </a:r>
          </a:p>
          <a:p>
            <a:pPr marL="917575" lvl="1" indent="-457200"/>
            <a:r>
              <a:rPr lang="en-US" dirty="0"/>
              <a:t>Social Media Posts/Alerts</a:t>
            </a:r>
          </a:p>
          <a:p>
            <a:pPr marL="917575" lvl="1" indent="-457200"/>
            <a:r>
              <a:rPr lang="en-US" dirty="0"/>
              <a:t>Radio stations &amp; Emergency Alert systems</a:t>
            </a:r>
          </a:p>
          <a:p>
            <a:pPr marL="917575" lvl="1" indent="-457200"/>
            <a:r>
              <a:rPr lang="en-US" dirty="0"/>
              <a:t>Emergency Operation Centers</a:t>
            </a:r>
          </a:p>
          <a:p>
            <a:pPr marL="917575" lvl="1" indent="-457200"/>
            <a:r>
              <a:rPr lang="en-US" dirty="0"/>
              <a:t>Forecast tools &amp; centers</a:t>
            </a:r>
          </a:p>
          <a:p>
            <a:pPr marL="917575" lvl="1" indent="-457200"/>
            <a:r>
              <a:rPr lang="en-US" dirty="0"/>
              <a:t>Closing roadways and traffic control</a:t>
            </a:r>
          </a:p>
          <a:p>
            <a:pPr marL="917575" lvl="1" indent="-457200"/>
            <a:r>
              <a:rPr lang="en-US" dirty="0"/>
              <a:t>Providing high water rescues</a:t>
            </a:r>
          </a:p>
          <a:p>
            <a:pPr marL="917575" lvl="1" indent="-457200"/>
            <a:r>
              <a:rPr lang="en-US" dirty="0"/>
              <a:t>Food &amp; First Aid Distribution	</a:t>
            </a:r>
          </a:p>
          <a:p>
            <a:pPr marL="917575" lvl="1" indent="-457200"/>
            <a:endParaRPr lang="en-US" dirty="0"/>
          </a:p>
        </p:txBody>
      </p:sp>
      <p:pic>
        <p:nvPicPr>
          <p:cNvPr id="1026" name="Picture 2" descr="Aerial photos of the Hillebrandt area of Jefferson County. Emergency responders are checking on residents by boat and vehicle. Photo: Jefferson County Sheriff's Office.">
            <a:extLst>
              <a:ext uri="{FF2B5EF4-FFF2-40B4-BE49-F238E27FC236}">
                <a16:creationId xmlns:a16="http://schemas.microsoft.com/office/drawing/2014/main" id="{90AB2102-632F-32E2-684B-40B36EFF3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445" y="2263352"/>
            <a:ext cx="4516486" cy="301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4B8154-757B-B44B-5B1A-5737F40AA0CD}"/>
              </a:ext>
            </a:extLst>
          </p:cNvPr>
          <p:cNvSpPr txBox="1"/>
          <p:nvPr/>
        </p:nvSpPr>
        <p:spPr>
          <a:xfrm>
            <a:off x="7297445" y="5277553"/>
            <a:ext cx="430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Aerial photo of the </a:t>
            </a:r>
            <a:r>
              <a:rPr lang="en-US" sz="1000" dirty="0" err="1"/>
              <a:t>Hillebrandt</a:t>
            </a:r>
            <a:r>
              <a:rPr lang="en-US" sz="1000" dirty="0"/>
              <a:t> area of Jefferson County immediately after Hurricane Harvey, </a:t>
            </a:r>
            <a:r>
              <a:rPr lang="en-US" sz="1000" i="1" dirty="0"/>
              <a:t>Beaumont Enterprise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505990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2F41-5FC1-D19B-8487-BDBE823CB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7 –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06781-0D91-FED1-9735-469B6517A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Actions taken after a flood event involving repairs or other actions necessary to return to pre-event conditions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marL="917575" lvl="1" indent="-457200"/>
            <a:r>
              <a:rPr lang="en-US" dirty="0"/>
              <a:t>Providing information on flood insurance</a:t>
            </a:r>
          </a:p>
          <a:p>
            <a:pPr marL="917575" lvl="1" indent="-457200"/>
            <a:r>
              <a:rPr lang="en-US" dirty="0"/>
              <a:t>Coordinating debris removal and cleanup</a:t>
            </a:r>
          </a:p>
          <a:p>
            <a:pPr marL="917575" lvl="1" indent="-457200"/>
            <a:r>
              <a:rPr lang="en-US" dirty="0"/>
              <a:t>Providing traffic control</a:t>
            </a:r>
          </a:p>
          <a:p>
            <a:pPr marL="917575" lvl="1" indent="-457200"/>
            <a:r>
              <a:rPr lang="en-US" dirty="0"/>
              <a:t>Assisting residents to find temporary housing</a:t>
            </a:r>
          </a:p>
          <a:p>
            <a:pPr marL="917575" lvl="1" indent="-457200"/>
            <a:r>
              <a:rPr lang="en-US" dirty="0"/>
              <a:t>Regular communication with disaster victims</a:t>
            </a:r>
          </a:p>
          <a:p>
            <a:pPr marL="917575" lvl="1" indent="-457200"/>
            <a:r>
              <a:rPr lang="en-US" dirty="0"/>
              <a:t>Coordinating with local businesses</a:t>
            </a:r>
          </a:p>
          <a:p>
            <a:pPr marL="917575" lvl="1" indent="-457200"/>
            <a:r>
              <a:rPr lang="en-US" dirty="0"/>
              <a:t>Compiling and conducting damage assessments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0C996F-1FA1-2F18-3793-B1961A442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672" y="2699704"/>
            <a:ext cx="2886478" cy="24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01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79BA84-5F9B-4EA9-B128-97C1C397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Schedule</a:t>
            </a:r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717E1F38-DA78-4AA7-89A8-09987EDA3ABB}"/>
              </a:ext>
            </a:extLst>
          </p:cNvPr>
          <p:cNvGraphicFramePr/>
          <p:nvPr/>
        </p:nvGraphicFramePr>
        <p:xfrm>
          <a:off x="1097732" y="701441"/>
          <a:ext cx="10698480" cy="6042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36CE213-4E48-4192-8077-6E44192B51EA}"/>
              </a:ext>
            </a:extLst>
          </p:cNvPr>
          <p:cNvSpPr txBox="1"/>
          <p:nvPr/>
        </p:nvSpPr>
        <p:spPr>
          <a:xfrm>
            <a:off x="1488062" y="1688449"/>
            <a:ext cx="2567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October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E7CC9A-A3A4-0754-753E-78CBF2D55E3B}"/>
              </a:ext>
            </a:extLst>
          </p:cNvPr>
          <p:cNvSpPr txBox="1"/>
          <p:nvPr/>
        </p:nvSpPr>
        <p:spPr>
          <a:xfrm>
            <a:off x="4960940" y="1596117"/>
            <a:ext cx="2567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Abadi"/>
              </a:rPr>
              <a:t>November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DA6B82-61B9-00AF-3A25-9A1F97D29835}"/>
              </a:ext>
            </a:extLst>
          </p:cNvPr>
          <p:cNvSpPr txBox="1"/>
          <p:nvPr/>
        </p:nvSpPr>
        <p:spPr>
          <a:xfrm>
            <a:off x="1097732" y="2042392"/>
            <a:ext cx="326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Technical Consultant to work on: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4C – Performance of FMEs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5A – Recommendation of FMEs, FMSs, and FMPs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1700" dirty="0">
              <a:solidFill>
                <a:prstClr val="white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4FBF7B-F5FB-DB0A-E597-F7344AD47311}"/>
              </a:ext>
            </a:extLst>
          </p:cNvPr>
          <p:cNvSpPr txBox="1"/>
          <p:nvPr/>
        </p:nvSpPr>
        <p:spPr>
          <a:xfrm>
            <a:off x="8417598" y="1596117"/>
            <a:ext cx="2567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Abadi"/>
              </a:rPr>
              <a:t>December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06B010-7FA1-3016-A9AB-562A3AE7491C}"/>
              </a:ext>
            </a:extLst>
          </p:cNvPr>
          <p:cNvSpPr txBox="1"/>
          <p:nvPr/>
        </p:nvSpPr>
        <p:spPr>
          <a:xfrm>
            <a:off x="4613966" y="2304003"/>
            <a:ext cx="3261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Technical Consultant to work on: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4C – Performance of FMEs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5A – Recommendation of FMEs, FMSs, and FMPs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9 – Flood Infrastructure Financing Analysis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RFPG to vote to recommend FMEs and FMSs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1700" dirty="0">
              <a:solidFill>
                <a:prstClr val="white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2A677-0F0A-5DF0-9F17-D0F36059E472}"/>
              </a:ext>
            </a:extLst>
          </p:cNvPr>
          <p:cNvSpPr txBox="1"/>
          <p:nvPr/>
        </p:nvSpPr>
        <p:spPr>
          <a:xfrm>
            <a:off x="8043486" y="2042392"/>
            <a:ext cx="3261001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00" dirty="0">
                <a:solidFill>
                  <a:prstClr val="white"/>
                </a:solidFill>
                <a:latin typeface="Abadi"/>
              </a:rPr>
              <a:t>Technical Consultant to work on: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4C – Performance of FMEs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5A – Recommendation of FMEs, FMSs, and FMPs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00" dirty="0">
                <a:solidFill>
                  <a:prstClr val="white"/>
                </a:solidFill>
              </a:rPr>
              <a:t>Task 6 – Impacts and contribution of the RFP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RFPG to vote to recommend FMPs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white"/>
              </a:solidFill>
              <a:latin typeface="Abadi"/>
            </a:endParaRPr>
          </a:p>
        </p:txBody>
      </p:sp>
    </p:spTree>
    <p:extLst>
      <p:ext uri="{BB962C8B-B14F-4D97-AF65-F5344CB8AC3E}">
        <p14:creationId xmlns:p14="http://schemas.microsoft.com/office/powerpoint/2010/main" val="1565345976"/>
      </p:ext>
    </p:extLst>
  </p:cSld>
  <p:clrMapOvr>
    <a:masterClrMapping/>
  </p:clrMapOvr>
</p:sld>
</file>

<file path=ppt/theme/theme1.xml><?xml version="1.0" encoding="utf-8"?>
<a:theme xmlns:a="http://schemas.openxmlformats.org/drawingml/2006/main" name="20210812_RFPG_Meeting_20210811">
  <a:themeElements>
    <a:clrScheme name="Custom 2">
      <a:dk1>
        <a:srgbClr val="3F3F3F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2">
      <a:majorFont>
        <a:latin typeface="Abadi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38866</TotalTime>
  <Words>2791</Words>
  <Application>Microsoft Office PowerPoint</Application>
  <PresentationFormat>Widescreen</PresentationFormat>
  <Paragraphs>503</Paragraphs>
  <Slides>62</Slides>
  <Notes>11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Abadi</vt:lpstr>
      <vt:lpstr>Arial</vt:lpstr>
      <vt:lpstr>Calibri</vt:lpstr>
      <vt:lpstr>Calibri Light</vt:lpstr>
      <vt:lpstr>Trebuchet MS</vt:lpstr>
      <vt:lpstr>20210812_RFPG_Meeting_20210811</vt:lpstr>
      <vt:lpstr>PowerPoint Presentation</vt:lpstr>
      <vt:lpstr>Agenda</vt:lpstr>
      <vt:lpstr>Task 1 – Planning Area Description (Historical Storm Events)</vt:lpstr>
      <vt:lpstr>Tropical Storm Edouard</vt:lpstr>
      <vt:lpstr>Kountze</vt:lpstr>
      <vt:lpstr>Woodville</vt:lpstr>
      <vt:lpstr>Lumberton</vt:lpstr>
      <vt:lpstr>Kountze</vt:lpstr>
      <vt:lpstr>Kountze (GLO Village Creek Model)</vt:lpstr>
      <vt:lpstr>Thicket</vt:lpstr>
      <vt:lpstr>Thicket (ExFldHazard layer)</vt:lpstr>
      <vt:lpstr>Saratoga</vt:lpstr>
      <vt:lpstr>Saratoga (DD6 Model)</vt:lpstr>
      <vt:lpstr>Village Mills/Wildwood</vt:lpstr>
      <vt:lpstr>Village Mills/Wildwood (ExFldHazard)</vt:lpstr>
      <vt:lpstr>Tropical Storm Edouard</vt:lpstr>
      <vt:lpstr>Tropical Storm Edouard</vt:lpstr>
      <vt:lpstr>Tropical Storm Edouard</vt:lpstr>
      <vt:lpstr>Task 4C – Performance of Flood Management Evaluations</vt:lpstr>
      <vt:lpstr>1st Alternative: Road Elevation along FM 770 – Updates</vt:lpstr>
      <vt:lpstr>1st Alternative: Road Elevation along FM 770 – Updates</vt:lpstr>
      <vt:lpstr>2nd Alternative: Road Elevation along SH 105 + Bridge Crossing Upgrade – Updates</vt:lpstr>
      <vt:lpstr>3rd Alternative: Structure Elevation of Properties in Batson</vt:lpstr>
      <vt:lpstr>Alternative #1: Channel Diversion for Easy St. Neighborhood</vt:lpstr>
      <vt:lpstr>Alternative #1: Channel Diversion for Easy St. Neighborhood</vt:lpstr>
      <vt:lpstr>Alternative #1: Channel Diversion for Easy St. Neighborhood</vt:lpstr>
      <vt:lpstr>Alternative #1: Channel Diversion for Easy St. Neighborhood</vt:lpstr>
      <vt:lpstr>Alternative #2: Structure Elevation along HWY 287 &amp; Overstreet Loop</vt:lpstr>
      <vt:lpstr>Black Creek Improvements for Pine Ridge</vt:lpstr>
      <vt:lpstr>Black Creek Improvements for Pine Ridge – further investigation</vt:lpstr>
      <vt:lpstr>Black Creek Improvements for Pine Ridge – further investigation</vt:lpstr>
      <vt:lpstr>Black Creek Improvements for Pine Ridge – further investigation</vt:lpstr>
      <vt:lpstr>Black Creek Improvements for Pine Ridge – further investigation</vt:lpstr>
      <vt:lpstr>Black Creek Improvements for Pine Ridge – further investigation</vt:lpstr>
      <vt:lpstr>Further Alternatives – Saratoga Detention/Berm</vt:lpstr>
      <vt:lpstr>Further Alternatives – Saratoga Detention/Berm</vt:lpstr>
      <vt:lpstr>PowerPoint Presentation</vt:lpstr>
      <vt:lpstr>Polk County – Corrigan</vt:lpstr>
      <vt:lpstr>Polk County – Corrigan</vt:lpstr>
      <vt:lpstr>Polk County – Reily Village</vt:lpstr>
      <vt:lpstr>Polk County – Community of Indian Springs</vt:lpstr>
      <vt:lpstr>Polk County – Community of Indian Springs</vt:lpstr>
      <vt:lpstr>Polk County – Community of Indian Springs</vt:lpstr>
      <vt:lpstr>Polk County – Community of Indian Springs</vt:lpstr>
      <vt:lpstr>Task 5A – Recommendation of FMEs, FMSs, and FMPs</vt:lpstr>
      <vt:lpstr>FMX Recommendation Process the 2028 RFP</vt:lpstr>
      <vt:lpstr>Task 5 - Recommendation of FMEs, FMSs, and FMPs (Cycle 1 Updates)</vt:lpstr>
      <vt:lpstr>Summary of Cycle 1 FMX Updates</vt:lpstr>
      <vt:lpstr>Task 5 – Recommendation of FMEs, FMSs, and FMPs (Cycle 2 Updates)</vt:lpstr>
      <vt:lpstr>Summary of FMPs from GLO East</vt:lpstr>
      <vt:lpstr>Summary of FMPs from GLO East</vt:lpstr>
      <vt:lpstr>Cross Regional Coordination</vt:lpstr>
      <vt:lpstr>Cross-Regional Coordination</vt:lpstr>
      <vt:lpstr>Cross-Regional Coordination</vt:lpstr>
      <vt:lpstr>Task 7 – Flood Response Information and Activities</vt:lpstr>
      <vt:lpstr>Task 7 – Flood Response Information and Activities</vt:lpstr>
      <vt:lpstr>Task 7 – Relevant Entities in Region</vt:lpstr>
      <vt:lpstr>Task 7 – Mitigation </vt:lpstr>
      <vt:lpstr>Task 7 – Preparedness</vt:lpstr>
      <vt:lpstr>Task 7 – Response</vt:lpstr>
      <vt:lpstr>Task 7 – Recovery</vt:lpstr>
      <vt:lpstr>Planning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Lincoln Abbott</dc:creator>
  <cp:lastModifiedBy>Lincoln Abbott</cp:lastModifiedBy>
  <cp:revision>376</cp:revision>
  <cp:lastPrinted>2026-08-17T16:07:04Z</cp:lastPrinted>
  <dcterms:created xsi:type="dcterms:W3CDTF">2023-11-08T14:48:21Z</dcterms:created>
  <dcterms:modified xsi:type="dcterms:W3CDTF">2026-10-12T14:08:42Z</dcterms:modified>
</cp:coreProperties>
</file>